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notesSlides/notesSlide16.xml" ContentType="application/vnd.openxmlformats-officedocument.presentationml.notesSlid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8.xml" ContentType="application/vnd.openxmlformats-officedocument.drawingml.chart+xml"/>
  <Override PartName="/ppt/notesSlides/notesSlide20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21.xml" ContentType="application/vnd.openxmlformats-officedocument.presentationml.notesSlide+xml"/>
  <Override PartName="/ppt/charts/chart10.xml" ContentType="application/vnd.openxmlformats-officedocument.drawingml.chart+xml"/>
  <Override PartName="/ppt/notesSlides/notesSlide22.xml" ContentType="application/vnd.openxmlformats-officedocument.presentationml.notesSlide+xml"/>
  <Override PartName="/ppt/charts/chart11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2.xml" ContentType="application/vnd.openxmlformats-officedocument.drawingml.chart+xml"/>
  <Override PartName="/ppt/notesSlides/notesSlide26.xml" ContentType="application/vnd.openxmlformats-officedocument.presentationml.notesSlide+xml"/>
  <Override PartName="/ppt/charts/chart13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.xml" ContentType="application/vnd.openxmlformats-officedocument.themeOverride+xml"/>
  <Override PartName="/ppt/notesSlides/notesSlide27.xml" ContentType="application/vnd.openxmlformats-officedocument.presentationml.notesSlide+xml"/>
  <Override PartName="/ppt/charts/chart14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5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16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30.xml" ContentType="application/vnd.openxmlformats-officedocument.presentationml.notesSlide+xml"/>
  <Override PartName="/ppt/charts/chart17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31.xml" ContentType="application/vnd.openxmlformats-officedocument.presentationml.notesSlide+xml"/>
  <Override PartName="/ppt/charts/chart18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32.xml" ContentType="application/vnd.openxmlformats-officedocument.presentationml.notesSlide+xml"/>
  <Override PartName="/ppt/charts/chart19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3.xml" ContentType="application/vnd.openxmlformats-officedocument.presentationml.notesSlide+xml"/>
  <Override PartName="/ppt/charts/chart20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1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34.xml" ContentType="application/vnd.openxmlformats-officedocument.presentationml.notesSlide+xml"/>
  <Override PartName="/ppt/charts/chart22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35.xml" ContentType="application/vnd.openxmlformats-officedocument.presentationml.notesSlide+xml"/>
  <Override PartName="/ppt/charts/chart23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rts/chart24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2.xml" ContentType="application/vnd.openxmlformats-officedocument.themeOverride+xml"/>
  <Override PartName="/ppt/notesSlides/notesSlide38.xml" ContentType="application/vnd.openxmlformats-officedocument.presentationml.notesSlide+xml"/>
  <Override PartName="/ppt/charts/chart25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6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39.xml" ContentType="application/vnd.openxmlformats-officedocument.presentationml.notesSlide+xml"/>
  <Override PartName="/ppt/charts/chart27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3.xml" ContentType="application/vnd.openxmlformats-officedocument.themeOverride+xml"/>
  <Override PartName="/ppt/notesSlides/notesSlide40.xml" ContentType="application/vnd.openxmlformats-officedocument.presentationml.notesSlide+xml"/>
  <Override PartName="/ppt/charts/chart28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9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43.xml" ContentType="application/vnd.openxmlformats-officedocument.presentationml.notesSlide+xml"/>
  <Override PartName="/ppt/charts/chart32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notesSlides/notesSlide44.xml" ContentType="application/vnd.openxmlformats-officedocument.presentationml.notesSlide+xml"/>
  <Override PartName="/ppt/charts/chart33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4.xml" ContentType="application/vnd.openxmlformats-officedocument.themeOverr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harts/chart34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5.xml" ContentType="application/vnd.openxmlformats-officedocument.themeOverr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rts/chart35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49.xml" ContentType="application/vnd.openxmlformats-officedocument.presentationml.notesSlide+xml"/>
  <Override PartName="/ppt/charts/chart36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ppt/charts/chartEx1.xml" ContentType="application/vnd.ms-office.chartex+xml"/>
  <Override PartName="/ppt/charts/chartEx2.xml" ContentType="application/vnd.ms-office.chartex+xml"/>
  <Override PartName="/ppt/charts/chartEx3.xml" ContentType="application/vnd.ms-office.chartex+xml"/>
  <Override PartName="/ppt/charts/chartEx4.xml" ContentType="application/vnd.ms-office.chartex+xml"/>
  <Override PartName="/ppt/charts/chartEx5.xml" ContentType="application/vnd.ms-office.chartex+xml"/>
  <Override PartName="/ppt/charts/colors100.xml" ContentType="application/vnd.ms-office.chartcolorstyle+xml"/>
  <Override PartName="/ppt/charts/style100.xml" ContentType="application/vnd.ms-office.chartstyle+xml"/>
  <Override PartName="/ppt/charts/colors120.xml" ContentType="application/vnd.ms-office.chartcolorstyle+xml"/>
  <Override PartName="/ppt/charts/style120.xml" ContentType="application/vnd.ms-office.chartstyle+xml"/>
  <Override PartName="/ppt/charts/colors140.xml" ContentType="application/vnd.ms-office.chartcolorstyle+xml"/>
  <Override PartName="/ppt/charts/style140.xml" ContentType="application/vnd.ms-office.chartstyle+xml"/>
  <Override PartName="/ppt/charts/colors160.xml" ContentType="application/vnd.ms-office.chartcolorstyle+xml"/>
  <Override PartName="/ppt/charts/style160.xml" ContentType="application/vnd.ms-office.chartstyle+xml"/>
  <Override PartName="/ppt/charts/colors180.xml" ContentType="application/vnd.ms-office.chartcolorstyle+xml"/>
  <Override PartName="/ppt/charts/style18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61" r:id="rId5"/>
    <p:sldMasterId id="2147483666" r:id="rId6"/>
    <p:sldMasterId id="2147483672" r:id="rId7"/>
    <p:sldMasterId id="2147483689" r:id="rId8"/>
    <p:sldMasterId id="2147483707" r:id="rId9"/>
    <p:sldMasterId id="2147483716" r:id="rId10"/>
    <p:sldMasterId id="2147483725" r:id="rId11"/>
  </p:sldMasterIdLst>
  <p:notesMasterIdLst>
    <p:notesMasterId r:id="rId66"/>
  </p:notesMasterIdLst>
  <p:sldIdLst>
    <p:sldId id="2918" r:id="rId12"/>
    <p:sldId id="256" r:id="rId13"/>
    <p:sldId id="257" r:id="rId14"/>
    <p:sldId id="2888" r:id="rId15"/>
    <p:sldId id="2889" r:id="rId16"/>
    <p:sldId id="2890" r:id="rId17"/>
    <p:sldId id="2869" r:id="rId18"/>
    <p:sldId id="262" r:id="rId19"/>
    <p:sldId id="2891" r:id="rId20"/>
    <p:sldId id="2845" r:id="rId21"/>
    <p:sldId id="265" r:id="rId22"/>
    <p:sldId id="2843" r:id="rId23"/>
    <p:sldId id="2846" r:id="rId24"/>
    <p:sldId id="2844" r:id="rId25"/>
    <p:sldId id="2847" r:id="rId26"/>
    <p:sldId id="2849" r:id="rId27"/>
    <p:sldId id="271" r:id="rId28"/>
    <p:sldId id="2892" r:id="rId29"/>
    <p:sldId id="2848" r:id="rId30"/>
    <p:sldId id="2855" r:id="rId31"/>
    <p:sldId id="2853" r:id="rId32"/>
    <p:sldId id="2854" r:id="rId33"/>
    <p:sldId id="2688" r:id="rId34"/>
    <p:sldId id="2893" r:id="rId35"/>
    <p:sldId id="2689" r:id="rId36"/>
    <p:sldId id="2690" r:id="rId37"/>
    <p:sldId id="2692" r:id="rId38"/>
    <p:sldId id="2678" r:id="rId39"/>
    <p:sldId id="2894" r:id="rId40"/>
    <p:sldId id="2858" r:id="rId41"/>
    <p:sldId id="2859" r:id="rId42"/>
    <p:sldId id="2860" r:id="rId43"/>
    <p:sldId id="2861" r:id="rId44"/>
    <p:sldId id="2862" r:id="rId45"/>
    <p:sldId id="2887" r:id="rId46"/>
    <p:sldId id="2863" r:id="rId47"/>
    <p:sldId id="2662" r:id="rId48"/>
    <p:sldId id="2897" r:id="rId49"/>
    <p:sldId id="2899" r:id="rId50"/>
    <p:sldId id="2898" r:id="rId51"/>
    <p:sldId id="2900" r:id="rId52"/>
    <p:sldId id="2902" r:id="rId53"/>
    <p:sldId id="2905" r:id="rId54"/>
    <p:sldId id="2906" r:id="rId55"/>
    <p:sldId id="2907" r:id="rId56"/>
    <p:sldId id="2908" r:id="rId57"/>
    <p:sldId id="2909" r:id="rId58"/>
    <p:sldId id="2910" r:id="rId59"/>
    <p:sldId id="2911" r:id="rId60"/>
    <p:sldId id="2912" r:id="rId61"/>
    <p:sldId id="2914" r:id="rId62"/>
    <p:sldId id="2916" r:id="rId63"/>
    <p:sldId id="2915" r:id="rId64"/>
    <p:sldId id="2917" r:id="rId6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76" userDrawn="1">
          <p15:clr>
            <a:srgbClr val="A4A3A4"/>
          </p15:clr>
        </p15:guide>
        <p15:guide id="2" pos="476" userDrawn="1">
          <p15:clr>
            <a:srgbClr val="A4A3A4"/>
          </p15:clr>
        </p15:guide>
        <p15:guide id="3" orient="horz" pos="2368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7" roundtripDataSignature="AMtx7miM0gXrn/6JP2BFoa2Ns0gLLHix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00"/>
    <a:srgbClr val="00602B"/>
    <a:srgbClr val="008000"/>
    <a:srgbClr val="C30262"/>
    <a:srgbClr val="FD5555"/>
    <a:srgbClr val="239C9C"/>
    <a:srgbClr val="C0BE00"/>
    <a:srgbClr val="89C064"/>
    <a:srgbClr val="BFBFBF"/>
    <a:srgbClr val="FD1F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25" autoAdjust="0"/>
    <p:restoredTop sz="95788" autoAdjust="0"/>
  </p:normalViewPr>
  <p:slideViewPr>
    <p:cSldViewPr snapToGrid="0">
      <p:cViewPr varScale="1">
        <p:scale>
          <a:sx n="93" d="100"/>
          <a:sy n="93" d="100"/>
        </p:scale>
        <p:origin x="882" y="90"/>
      </p:cViewPr>
      <p:guideLst>
        <p:guide orient="horz" pos="1076"/>
        <p:guide pos="476"/>
        <p:guide orient="horz" pos="2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63" Type="http://schemas.openxmlformats.org/officeDocument/2006/relationships/slide" Target="slides/slide52.xml"/><Relationship Id="rId68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0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slide" Target="slides/slide53.xml"/><Relationship Id="rId69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customschemas.google.com/relationships/presentationmetadata" Target="metadata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slide" Target="slides/slide51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slide" Target="slides/slide54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Relationship Id="rId34" Type="http://schemas.openxmlformats.org/officeDocument/2006/relationships/slide" Target="slides/slide23.xml"/><Relationship Id="rId50" Type="http://schemas.openxmlformats.org/officeDocument/2006/relationships/slide" Target="slides/slide39.xml"/><Relationship Id="rId55" Type="http://schemas.openxmlformats.org/officeDocument/2006/relationships/slide" Target="slides/slide4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00.xml"/><Relationship Id="rId2" Type="http://schemas.microsoft.com/office/2011/relationships/chartStyle" Target="style100.xml"/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120.xml"/><Relationship Id="rId2" Type="http://schemas.microsoft.com/office/2011/relationships/chartStyle" Target="style120.xml"/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140.xml"/><Relationship Id="rId2" Type="http://schemas.microsoft.com/office/2011/relationships/chartStyle" Target="style140.xml"/><Relationship Id="rId1" Type="http://schemas.openxmlformats.org/officeDocument/2006/relationships/oleObject" Target="file:///\\Users\vicky\Desktop\Berensztein\Humores\2026_04\Humor%20Social%20y%20Poli&#769;tico%20Nacional%20-%20Abril%202026%20-%20Berensztein%20-%20D_Alessio-IROL.xlsx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160.xml"/><Relationship Id="rId2" Type="http://schemas.microsoft.com/office/2011/relationships/chartStyle" Target="style160.xml"/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180.xml"/><Relationship Id="rId2" Type="http://schemas.microsoft.com/office/2011/relationships/chartStyle" Target="style180.xml"/><Relationship Id="rId1" Type="http://schemas.openxmlformats.org/officeDocument/2006/relationships/oleObject" Target="file:///\\Users\vicky\Desktop\Berensztein\Humores\2026_07\Humor%20Social%20y%20Poli&#769;tico%20Nacional%20-%20Julio%202026%20-%20Berensztein%20-%20D_Alessio-IRO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'Sit. Ec. (#1)  '!$K$7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'Sit. Ec. (#1)  '!$J$8:$J$9</c:f>
              <c:strCache>
                <c:ptCount val="2"/>
                <c:pt idx="0">
                  <c:v>AÑO PASADO</c:v>
                </c:pt>
                <c:pt idx="1">
                  <c:v>DENTRO DE UN AÑO</c:v>
                </c:pt>
              </c:strCache>
            </c:strRef>
          </c:cat>
          <c:val>
            <c:numRef>
              <c:f>'Sit. Ec. (#1)  '!$K$8:$K$9</c:f>
              <c:numCache>
                <c:formatCode>##,#00</c:formatCode>
                <c:ptCount val="2"/>
                <c:pt idx="0" formatCode="#,#00">
                  <c:v>-1</c:v>
                </c:pt>
                <c:pt idx="1">
                  <c:v>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57-7B49-A56B-419A20A817DD}"/>
            </c:ext>
          </c:extLst>
        </c:ser>
        <c:ser>
          <c:idx val="1"/>
          <c:order val="1"/>
          <c:tx>
            <c:strRef>
              <c:f>'Sit. Ec. (#1)  '!$L$7</c:f>
              <c:strCache>
                <c:ptCount val="1"/>
                <c:pt idx="0">
                  <c:v>Peor</c:v>
                </c:pt>
              </c:strCache>
            </c:strRef>
          </c:tx>
          <c:spPr>
            <a:solidFill>
              <a:srgbClr val="FD5555"/>
            </a:solidFill>
            <a:ln w="25400">
              <a:noFill/>
            </a:ln>
            <a:effectLst/>
          </c:spPr>
          <c:invertIfNegative val="0"/>
          <c:cat>
            <c:strRef>
              <c:f>'Sit. Ec. (#1)  '!$J$8:$J$9</c:f>
              <c:strCache>
                <c:ptCount val="2"/>
                <c:pt idx="0">
                  <c:v>AÑO PASADO</c:v>
                </c:pt>
                <c:pt idx="1">
                  <c:v>DENTRO DE UN AÑO</c:v>
                </c:pt>
              </c:strCache>
            </c:strRef>
          </c:cat>
          <c:val>
            <c:numRef>
              <c:f>'Sit. Ec. (#1)  '!$L$8:$L$9</c:f>
              <c:numCache>
                <c:formatCode>0</c:formatCode>
                <c:ptCount val="2"/>
                <c:pt idx="0">
                  <c:v>-30</c:v>
                </c:pt>
                <c:pt idx="1">
                  <c:v>-19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D57-7B49-A56B-419A20A817DD}"/>
            </c:ext>
          </c:extLst>
        </c:ser>
        <c:ser>
          <c:idx val="2"/>
          <c:order val="2"/>
          <c:tx>
            <c:strRef>
              <c:f>'Sit. Ec. (#1)  '!$M$7</c:f>
              <c:strCache>
                <c:ptCount val="1"/>
                <c:pt idx="0">
                  <c:v>Mucho peor</c:v>
                </c:pt>
              </c:strCache>
            </c:strRef>
          </c:tx>
          <c:spPr>
            <a:solidFill>
              <a:srgbClr val="AA0000"/>
            </a:solidFill>
            <a:ln w="25400">
              <a:noFill/>
            </a:ln>
            <a:effectLst/>
          </c:spPr>
          <c:invertIfNegative val="0"/>
          <c:cat>
            <c:strRef>
              <c:f>'Sit. Ec. (#1)  '!$J$8:$J$9</c:f>
              <c:strCache>
                <c:ptCount val="2"/>
                <c:pt idx="0">
                  <c:v>AÑO PASADO</c:v>
                </c:pt>
                <c:pt idx="1">
                  <c:v>DENTRO DE UN AÑO</c:v>
                </c:pt>
              </c:strCache>
            </c:strRef>
          </c:cat>
          <c:val>
            <c:numRef>
              <c:f>'Sit. Ec. (#1)  '!$M$8:$M$9</c:f>
              <c:numCache>
                <c:formatCode>0</c:formatCode>
                <c:ptCount val="2"/>
                <c:pt idx="0">
                  <c:v>-35</c:v>
                </c:pt>
                <c:pt idx="1">
                  <c:v>-38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D57-7B49-A56B-419A20A817DD}"/>
            </c:ext>
          </c:extLst>
        </c:ser>
        <c:ser>
          <c:idx val="3"/>
          <c:order val="3"/>
          <c:tx>
            <c:strRef>
              <c:f>'Sit. Ec. (#1)  '!$N$7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0F4D"/>
            </a:solidFill>
            <a:ln>
              <a:noFill/>
            </a:ln>
            <a:effectLst/>
          </c:spPr>
          <c:invertIfNegative val="0"/>
          <c:cat>
            <c:strRef>
              <c:f>'Sit. Ec. (#1)  '!$J$8:$J$9</c:f>
              <c:strCache>
                <c:ptCount val="2"/>
                <c:pt idx="0">
                  <c:v>AÑO PASADO</c:v>
                </c:pt>
                <c:pt idx="1">
                  <c:v>DENTRO DE UN AÑO</c:v>
                </c:pt>
              </c:strCache>
            </c:strRef>
          </c:cat>
          <c:val>
            <c:numRef>
              <c:f>'Sit. Ec. (#1)  '!$N$8:$N$9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D57-7B49-A56B-419A20A817DD}"/>
            </c:ext>
          </c:extLst>
        </c:ser>
        <c:ser>
          <c:idx val="4"/>
          <c:order val="4"/>
          <c:tx>
            <c:strRef>
              <c:f>'Sit. Ec. (#1)  '!$O$7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8585"/>
            </a:solidFill>
            <a:ln>
              <a:noFill/>
            </a:ln>
            <a:effectLst/>
          </c:spPr>
          <c:invertIfNegative val="0"/>
          <c:cat>
            <c:strRef>
              <c:f>'Sit. Ec. (#1)  '!$J$8:$J$9</c:f>
              <c:strCache>
                <c:ptCount val="2"/>
                <c:pt idx="0">
                  <c:v>AÑO PASADO</c:v>
                </c:pt>
                <c:pt idx="1">
                  <c:v>DENTRO DE UN AÑO</c:v>
                </c:pt>
              </c:strCache>
            </c:strRef>
          </c:cat>
          <c:val>
            <c:numRef>
              <c:f>'Sit. Ec. (#1)  '!$O$8:$O$9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D57-7B49-A56B-419A20A817DD}"/>
            </c:ext>
          </c:extLst>
        </c:ser>
        <c:ser>
          <c:idx val="5"/>
          <c:order val="5"/>
          <c:tx>
            <c:strRef>
              <c:f>'Sit. Ec. (#1)  '!$P$7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'Sit. Ec. (#1)  '!$J$8:$J$9</c:f>
              <c:strCache>
                <c:ptCount val="2"/>
                <c:pt idx="0">
                  <c:v>AÑO PASADO</c:v>
                </c:pt>
                <c:pt idx="1">
                  <c:v>DENTRO DE UN AÑO</c:v>
                </c:pt>
              </c:strCache>
            </c:strRef>
          </c:cat>
          <c:val>
            <c:numRef>
              <c:f>'Sit. Ec. (#1)  '!$P$8:$P$9</c:f>
              <c:numCache>
                <c:formatCode>#,#00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D57-7B49-A56B-419A20A817DD}"/>
            </c:ext>
          </c:extLst>
        </c:ser>
        <c:ser>
          <c:idx val="6"/>
          <c:order val="6"/>
          <c:tx>
            <c:strRef>
              <c:f>'Sit. Ec. (#1)  '!$Q$7</c:f>
              <c:strCache>
                <c:ptCount val="1"/>
                <c:pt idx="0">
                  <c:v>Mejor</c:v>
                </c:pt>
              </c:strCache>
            </c:strRef>
          </c:tx>
          <c:spPr>
            <a:solidFill>
              <a:srgbClr val="89C064"/>
            </a:solidFill>
            <a:ln>
              <a:noFill/>
            </a:ln>
            <a:effectLst/>
          </c:spPr>
          <c:invertIfNegative val="0"/>
          <c:cat>
            <c:strRef>
              <c:f>'Sit. Ec. (#1)  '!$J$8:$J$9</c:f>
              <c:strCache>
                <c:ptCount val="2"/>
                <c:pt idx="0">
                  <c:v>AÑO PASADO</c:v>
                </c:pt>
                <c:pt idx="1">
                  <c:v>DENTRO DE UN AÑO</c:v>
                </c:pt>
              </c:strCache>
            </c:strRef>
          </c:cat>
          <c:val>
            <c:numRef>
              <c:f>'Sit. Ec. (#1)  '!$Q$8:$Q$9</c:f>
              <c:numCache>
                <c:formatCode>0</c:formatCode>
                <c:ptCount val="2"/>
                <c:pt idx="0">
                  <c:v>27</c:v>
                </c:pt>
                <c:pt idx="1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D57-7B49-A56B-419A20A817DD}"/>
            </c:ext>
          </c:extLst>
        </c:ser>
        <c:ser>
          <c:idx val="7"/>
          <c:order val="7"/>
          <c:tx>
            <c:strRef>
              <c:f>'Sit. Ec. (#1)  '!$R$7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cat>
            <c:strRef>
              <c:f>'Sit. Ec. (#1)  '!$J$8:$J$9</c:f>
              <c:strCache>
                <c:ptCount val="2"/>
                <c:pt idx="0">
                  <c:v>AÑO PASADO</c:v>
                </c:pt>
                <c:pt idx="1">
                  <c:v>DENTRO DE UN AÑO</c:v>
                </c:pt>
              </c:strCache>
            </c:strRef>
          </c:cat>
          <c:val>
            <c:numRef>
              <c:f>'Sit. Ec. (#1)  '!$R$8:$R$9</c:f>
              <c:numCache>
                <c:formatCode>0</c:formatCode>
                <c:ptCount val="2"/>
                <c:pt idx="0">
                  <c:v>6</c:v>
                </c:pt>
                <c:pt idx="1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D57-7B49-A56B-419A20A817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823379360"/>
        <c:axId val="-823378816"/>
      </c:barChart>
      <c:catAx>
        <c:axId val="-823379360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low"/>
        <c:crossAx val="-823378816"/>
        <c:crosses val="autoZero"/>
        <c:auto val="1"/>
        <c:lblAlgn val="ctr"/>
        <c:lblOffset val="100"/>
        <c:noMultiLvlLbl val="0"/>
      </c:catAx>
      <c:valAx>
        <c:axId val="-823378816"/>
        <c:scaling>
          <c:orientation val="minMax"/>
          <c:max val="80"/>
          <c:min val="-80"/>
        </c:scaling>
        <c:delete val="1"/>
        <c:axPos val="b"/>
        <c:numFmt formatCode="0;0" sourceLinked="0"/>
        <c:majorTickMark val="out"/>
        <c:minorTickMark val="none"/>
        <c:tickLblPos val="nextTo"/>
        <c:crossAx val="-82337936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430846829184214E-2"/>
          <c:y val="4.6686863978870514E-2"/>
          <c:w val="0.99746033523574207"/>
          <c:h val="0.64860439076151433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008000"/>
              </a:solidFill>
            </a:ln>
          </c:spPr>
          <c:marker>
            <c:symbol val="circle"/>
            <c:size val="9"/>
            <c:spPr>
              <a:solidFill>
                <a:srgbClr val="008000"/>
              </a:solidFill>
              <a:ln>
                <a:noFill/>
              </a:ln>
            </c:spPr>
          </c:marker>
          <c:dLbls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008000"/>
                      </a:solidFill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solidFill>
                      <a:srgbClr val="008000"/>
                    </a:solidFill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'Gestión (#3)'!$J$6:$AG$6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'Gestión (#3)'!$J$7:$AG$7</c:f>
              <c:numCache>
                <c:formatCode>General</c:formatCode>
                <c:ptCount val="24"/>
                <c:pt idx="0" formatCode="0">
                  <c:v>75.347757810458418</c:v>
                </c:pt>
                <c:pt idx="1">
                  <c:v>72</c:v>
                </c:pt>
                <c:pt idx="2">
                  <c:v>81</c:v>
                </c:pt>
                <c:pt idx="3">
                  <c:v>75</c:v>
                </c:pt>
                <c:pt idx="4">
                  <c:v>82</c:v>
                </c:pt>
                <c:pt idx="5">
                  <c:v>83</c:v>
                </c:pt>
                <c:pt idx="6">
                  <c:v>80</c:v>
                </c:pt>
                <c:pt idx="7">
                  <c:v>77</c:v>
                </c:pt>
                <c:pt idx="8">
                  <c:v>79</c:v>
                </c:pt>
                <c:pt idx="9">
                  <c:v>76</c:v>
                </c:pt>
                <c:pt idx="10">
                  <c:v>78</c:v>
                </c:pt>
                <c:pt idx="11">
                  <c:v>74</c:v>
                </c:pt>
                <c:pt idx="12">
                  <c:v>72</c:v>
                </c:pt>
                <c:pt idx="13">
                  <c:v>77</c:v>
                </c:pt>
                <c:pt idx="14">
                  <c:v>88</c:v>
                </c:pt>
                <c:pt idx="15">
                  <c:v>95</c:v>
                </c:pt>
                <c:pt idx="16">
                  <c:v>93</c:v>
                </c:pt>
                <c:pt idx="17">
                  <c:v>91</c:v>
                </c:pt>
                <c:pt idx="18">
                  <c:v>88</c:v>
                </c:pt>
                <c:pt idx="19">
                  <c:v>87</c:v>
                </c:pt>
                <c:pt idx="20">
                  <c:v>80</c:v>
                </c:pt>
                <c:pt idx="21">
                  <c:v>80</c:v>
                </c:pt>
                <c:pt idx="22">
                  <c:v>85</c:v>
                </c:pt>
                <c:pt idx="23">
                  <c:v>83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A0E0-034F-AD06-8DE3DF707C0D}"/>
            </c:ext>
          </c:extLst>
        </c:ser>
        <c:ser>
          <c:idx val="1"/>
          <c:order val="1"/>
          <c:spPr>
            <a:ln>
              <a:solidFill>
                <a:srgbClr val="AA0000"/>
              </a:solidFill>
            </a:ln>
          </c:spPr>
          <c:marker>
            <c:symbol val="circle"/>
            <c:size val="9"/>
            <c:spPr>
              <a:solidFill>
                <a:srgbClr val="AA0000"/>
              </a:solidFill>
              <a:ln>
                <a:noFill/>
              </a:ln>
            </c:spPr>
          </c:marker>
          <c:dLbls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AA0000"/>
                      </a:solidFill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solidFill>
                      <a:srgbClr val="AA00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'Gestión (#3)'!$J$6:$AG$6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'Gestión (#3)'!$J$8:$AG$8</c:f>
              <c:numCache>
                <c:formatCode>General</c:formatCode>
                <c:ptCount val="24"/>
                <c:pt idx="0" formatCode="0">
                  <c:v>22.816199155109317</c:v>
                </c:pt>
                <c:pt idx="1">
                  <c:v>26</c:v>
                </c:pt>
                <c:pt idx="2">
                  <c:v>13</c:v>
                </c:pt>
                <c:pt idx="3">
                  <c:v>24</c:v>
                </c:pt>
                <c:pt idx="4">
                  <c:v>17</c:v>
                </c:pt>
                <c:pt idx="5">
                  <c:v>16</c:v>
                </c:pt>
                <c:pt idx="6">
                  <c:v>19</c:v>
                </c:pt>
                <c:pt idx="7">
                  <c:v>20</c:v>
                </c:pt>
                <c:pt idx="8">
                  <c:v>19</c:v>
                </c:pt>
                <c:pt idx="9">
                  <c:v>21</c:v>
                </c:pt>
                <c:pt idx="10">
                  <c:v>20</c:v>
                </c:pt>
                <c:pt idx="11">
                  <c:v>24</c:v>
                </c:pt>
                <c:pt idx="12">
                  <c:v>25</c:v>
                </c:pt>
                <c:pt idx="13">
                  <c:v>21</c:v>
                </c:pt>
                <c:pt idx="14">
                  <c:v>11</c:v>
                </c:pt>
                <c:pt idx="15">
                  <c:v>4</c:v>
                </c:pt>
                <c:pt idx="16">
                  <c:v>6</c:v>
                </c:pt>
                <c:pt idx="17">
                  <c:v>8</c:v>
                </c:pt>
                <c:pt idx="18">
                  <c:v>10</c:v>
                </c:pt>
                <c:pt idx="19">
                  <c:v>12</c:v>
                </c:pt>
                <c:pt idx="20">
                  <c:v>18</c:v>
                </c:pt>
                <c:pt idx="21">
                  <c:v>20</c:v>
                </c:pt>
                <c:pt idx="22">
                  <c:v>14</c:v>
                </c:pt>
                <c:pt idx="23">
                  <c:v>15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A0E0-034F-AD06-8DE3DF707C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823369024"/>
        <c:axId val="-823367936"/>
      </c:lineChart>
      <c:catAx>
        <c:axId val="-823369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s-AR"/>
          </a:p>
        </c:txPr>
        <c:crossAx val="-823367936"/>
        <c:crossesAt val="0"/>
        <c:auto val="1"/>
        <c:lblAlgn val="ctr"/>
        <c:lblOffset val="100"/>
        <c:noMultiLvlLbl val="0"/>
      </c:catAx>
      <c:valAx>
        <c:axId val="-823367936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-823369024"/>
        <c:crosses val="autoZero"/>
        <c:crossBetween val="midCat"/>
      </c:valAx>
      <c:spPr>
        <a:ln>
          <a:noFill/>
        </a:ln>
        <a:effectLst/>
      </c:spPr>
    </c:plotArea>
    <c:plotVisOnly val="1"/>
    <c:dispBlanksAs val="gap"/>
    <c:showDLblsOverMax val="0"/>
  </c:chart>
  <c:spPr>
    <a:ln>
      <a:noFill/>
    </a:ln>
    <a:effectLst/>
  </c:spPr>
  <c:txPr>
    <a:bodyPr/>
    <a:lstStyle/>
    <a:p>
      <a:pPr>
        <a:defRPr sz="1400" b="0">
          <a:latin typeface="Avenir Next LT Pro" panose="020B0504020202020204" pitchFamily="34" charset="0"/>
          <a:ea typeface="Microsoft YaHei UI" panose="020B0503020204020204" pitchFamily="34" charset="-122"/>
        </a:defRPr>
      </a:pPr>
      <a:endParaRPr lang="es-A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430846829184214E-2"/>
          <c:y val="4.6686863978870514E-2"/>
          <c:w val="0.99746033523574207"/>
          <c:h val="0.64860439076151433"/>
        </c:manualLayout>
      </c:layout>
      <c:lineChart>
        <c:grouping val="standard"/>
        <c:varyColors val="0"/>
        <c:ser>
          <c:idx val="0"/>
          <c:order val="0"/>
          <c:spPr>
            <a:ln w="28575">
              <a:solidFill>
                <a:srgbClr val="008000"/>
              </a:solidFill>
            </a:ln>
          </c:spPr>
          <c:marker>
            <c:symbol val="circle"/>
            <c:size val="9"/>
            <c:spPr>
              <a:solidFill>
                <a:srgbClr val="008000"/>
              </a:solidFill>
              <a:ln>
                <a:noFill/>
              </a:ln>
            </c:spPr>
          </c:marker>
          <c:dLbls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008000"/>
                      </a:solidFill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solidFill>
                      <a:srgbClr val="0080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'Gestión (#4)'!$J$6:$AG$6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'Gestión (#4)'!$J$7:$AG$7</c:f>
              <c:numCache>
                <c:formatCode>General</c:formatCode>
                <c:ptCount val="24"/>
                <c:pt idx="0" formatCode="0">
                  <c:v>4.2862087391884121</c:v>
                </c:pt>
                <c:pt idx="1">
                  <c:v>10</c:v>
                </c:pt>
                <c:pt idx="2">
                  <c:v>5</c:v>
                </c:pt>
                <c:pt idx="3">
                  <c:v>17</c:v>
                </c:pt>
                <c:pt idx="4">
                  <c:v>18</c:v>
                </c:pt>
                <c:pt idx="5" formatCode="0">
                  <c:v>12.359810930731621</c:v>
                </c:pt>
                <c:pt idx="6">
                  <c:v>13</c:v>
                </c:pt>
                <c:pt idx="7">
                  <c:v>23</c:v>
                </c:pt>
                <c:pt idx="8">
                  <c:v>14</c:v>
                </c:pt>
                <c:pt idx="9">
                  <c:v>13</c:v>
                </c:pt>
                <c:pt idx="10">
                  <c:v>4</c:v>
                </c:pt>
                <c:pt idx="11">
                  <c:v>5</c:v>
                </c:pt>
                <c:pt idx="12">
                  <c:v>2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3</c:v>
                </c:pt>
                <c:pt idx="17">
                  <c:v>1</c:v>
                </c:pt>
                <c:pt idx="18">
                  <c:v>1</c:v>
                </c:pt>
                <c:pt idx="19">
                  <c:v>2</c:v>
                </c:pt>
                <c:pt idx="20">
                  <c:v>1</c:v>
                </c:pt>
                <c:pt idx="21">
                  <c:v>5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5B89-0149-B122-AC55B6262891}"/>
            </c:ext>
          </c:extLst>
        </c:ser>
        <c:ser>
          <c:idx val="1"/>
          <c:order val="1"/>
          <c:spPr>
            <a:ln w="28575">
              <a:solidFill>
                <a:srgbClr val="AA0000"/>
              </a:solidFill>
            </a:ln>
          </c:spPr>
          <c:marker>
            <c:symbol val="circle"/>
            <c:size val="9"/>
            <c:spPr>
              <a:solidFill>
                <a:srgbClr val="AA0000"/>
              </a:solidFill>
              <a:ln>
                <a:noFill/>
              </a:ln>
            </c:spPr>
          </c:marker>
          <c:dLbls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AA0000"/>
                      </a:solidFill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solidFill>
                      <a:srgbClr val="AA0000"/>
                    </a:solidFill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'Gestión (#4)'!$J$6:$AG$6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'Gestión (#4)'!$J$8:$AG$8</c:f>
              <c:numCache>
                <c:formatCode>General</c:formatCode>
                <c:ptCount val="24"/>
                <c:pt idx="0" formatCode="0">
                  <c:v>95.026476613855522</c:v>
                </c:pt>
                <c:pt idx="1">
                  <c:v>90</c:v>
                </c:pt>
                <c:pt idx="2">
                  <c:v>95</c:v>
                </c:pt>
                <c:pt idx="3">
                  <c:v>79</c:v>
                </c:pt>
                <c:pt idx="4">
                  <c:v>81</c:v>
                </c:pt>
                <c:pt idx="5" formatCode="0">
                  <c:v>86.780950876222931</c:v>
                </c:pt>
                <c:pt idx="6">
                  <c:v>86</c:v>
                </c:pt>
                <c:pt idx="7">
                  <c:v>75</c:v>
                </c:pt>
                <c:pt idx="8">
                  <c:v>85</c:v>
                </c:pt>
                <c:pt idx="9">
                  <c:v>86</c:v>
                </c:pt>
                <c:pt idx="10">
                  <c:v>96</c:v>
                </c:pt>
                <c:pt idx="11">
                  <c:v>95</c:v>
                </c:pt>
                <c:pt idx="12">
                  <c:v>98</c:v>
                </c:pt>
                <c:pt idx="13">
                  <c:v>98</c:v>
                </c:pt>
                <c:pt idx="14">
                  <c:v>99</c:v>
                </c:pt>
                <c:pt idx="15">
                  <c:v>98</c:v>
                </c:pt>
                <c:pt idx="16">
                  <c:v>98</c:v>
                </c:pt>
                <c:pt idx="17">
                  <c:v>99</c:v>
                </c:pt>
                <c:pt idx="18">
                  <c:v>99</c:v>
                </c:pt>
                <c:pt idx="19">
                  <c:v>98</c:v>
                </c:pt>
                <c:pt idx="20">
                  <c:v>99</c:v>
                </c:pt>
                <c:pt idx="21">
                  <c:v>95</c:v>
                </c:pt>
                <c:pt idx="22">
                  <c:v>99</c:v>
                </c:pt>
                <c:pt idx="23">
                  <c:v>99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5B89-0149-B122-AC55B62628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823367392"/>
        <c:axId val="-823366848"/>
      </c:lineChart>
      <c:catAx>
        <c:axId val="-823367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s-AR"/>
          </a:p>
        </c:txPr>
        <c:crossAx val="-823366848"/>
        <c:crossesAt val="0"/>
        <c:auto val="1"/>
        <c:lblAlgn val="ctr"/>
        <c:lblOffset val="100"/>
        <c:noMultiLvlLbl val="0"/>
      </c:catAx>
      <c:valAx>
        <c:axId val="-823366848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-823367392"/>
        <c:crosses val="autoZero"/>
        <c:crossBetween val="midCat"/>
      </c:valAx>
      <c:spPr>
        <a:ln>
          <a:noFill/>
        </a:ln>
        <a:effectLst/>
      </c:spPr>
    </c:plotArea>
    <c:plotVisOnly val="1"/>
    <c:dispBlanksAs val="gap"/>
    <c:showDLblsOverMax val="0"/>
  </c:chart>
  <c:spPr>
    <a:ln>
      <a:noFill/>
    </a:ln>
    <a:effectLst/>
  </c:spPr>
  <c:txPr>
    <a:bodyPr/>
    <a:lstStyle/>
    <a:p>
      <a:pPr>
        <a:defRPr sz="1400" b="0">
          <a:latin typeface="Avenir Next LT Pro" panose="020B0504020202020204" pitchFamily="34" charset="0"/>
          <a:ea typeface="Microsoft YaHei UI" panose="020B0503020204020204" pitchFamily="34" charset="-122"/>
        </a:defRPr>
      </a:pPr>
      <a:endParaRPr lang="es-A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083255092130501E-2"/>
          <c:y val="9.0914694319044614E-2"/>
          <c:w val="0.91843109567184189"/>
          <c:h val="0.73359762654496785"/>
        </c:manualLayout>
      </c:layout>
      <c:lineChart>
        <c:grouping val="standard"/>
        <c:varyColors val="0"/>
        <c:ser>
          <c:idx val="0"/>
          <c:order val="0"/>
          <c:tx>
            <c:strRef>
              <c:f>'TMP (#2)'!$A$8</c:f>
              <c:strCache>
                <c:ptCount val="1"/>
                <c:pt idx="0">
                  <c:v>Inseguridad/delincuencia</c:v>
                </c:pt>
              </c:strCache>
            </c:strRef>
          </c:tx>
          <c:spPr>
            <a:ln>
              <a:solidFill>
                <a:srgbClr val="BFBD01"/>
              </a:solidFill>
            </a:ln>
          </c:spPr>
          <c:marker>
            <c:symbol val="circle"/>
            <c:size val="8"/>
            <c:spPr>
              <a:solidFill>
                <a:srgbClr val="BFBD01"/>
              </a:solidFill>
              <a:ln>
                <a:noFill/>
              </a:ln>
            </c:spPr>
          </c:marker>
          <c:dLbls>
            <c:dLbl>
              <c:idx val="12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0AA-4F48-AC70-46A70F28B70A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0AA-4F48-AC70-46A70F28B70A}"/>
                </c:ext>
                <c:ext xmlns:c15="http://schemas.microsoft.com/office/drawing/2012/chart" uri="{CE6537A1-D6FC-4f65-9D91-7224C49458BB}"/>
              </c:extLst>
            </c:dLbl>
            <c:dLbl>
              <c:idx val="23"/>
              <c:layout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rgbClr val="BFBD01"/>
                      </a:solidFill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BFBD01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'TMP (#2)'!$AE$7:$BB$7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'TMP (#2)'!$AE$8:$BB$8</c:f>
              <c:numCache>
                <c:formatCode>General</c:formatCode>
                <c:ptCount val="24"/>
                <c:pt idx="0">
                  <c:v>66</c:v>
                </c:pt>
                <c:pt idx="1">
                  <c:v>68</c:v>
                </c:pt>
                <c:pt idx="2">
                  <c:v>58</c:v>
                </c:pt>
                <c:pt idx="3">
                  <c:v>65</c:v>
                </c:pt>
                <c:pt idx="4">
                  <c:v>63</c:v>
                </c:pt>
                <c:pt idx="5">
                  <c:v>67</c:v>
                </c:pt>
                <c:pt idx="6">
                  <c:v>71</c:v>
                </c:pt>
                <c:pt idx="7">
                  <c:v>72</c:v>
                </c:pt>
                <c:pt idx="8">
                  <c:v>72</c:v>
                </c:pt>
                <c:pt idx="9">
                  <c:v>69</c:v>
                </c:pt>
                <c:pt idx="10">
                  <c:v>68</c:v>
                </c:pt>
                <c:pt idx="11">
                  <c:v>66</c:v>
                </c:pt>
                <c:pt idx="12">
                  <c:v>62</c:v>
                </c:pt>
                <c:pt idx="13">
                  <c:v>63</c:v>
                </c:pt>
                <c:pt idx="14">
                  <c:v>58</c:v>
                </c:pt>
                <c:pt idx="15">
                  <c:v>66</c:v>
                </c:pt>
                <c:pt idx="16">
                  <c:v>66</c:v>
                </c:pt>
                <c:pt idx="17">
                  <c:v>64</c:v>
                </c:pt>
                <c:pt idx="18">
                  <c:v>63</c:v>
                </c:pt>
                <c:pt idx="19">
                  <c:v>62</c:v>
                </c:pt>
                <c:pt idx="20">
                  <c:v>61</c:v>
                </c:pt>
                <c:pt idx="21">
                  <c:v>65</c:v>
                </c:pt>
                <c:pt idx="22">
                  <c:v>59</c:v>
                </c:pt>
                <c:pt idx="23">
                  <c:v>58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7-20AA-4F48-AC70-46A70F28B70A}"/>
            </c:ext>
          </c:extLst>
        </c:ser>
        <c:ser>
          <c:idx val="1"/>
          <c:order val="1"/>
          <c:tx>
            <c:strRef>
              <c:f>'TMP (#2)'!$A$9</c:f>
              <c:strCache>
                <c:ptCount val="1"/>
                <c:pt idx="0">
                  <c:v>Incertidumbre económica</c:v>
                </c:pt>
              </c:strCache>
            </c:strRef>
          </c:tx>
          <c:spPr>
            <a:ln>
              <a:solidFill>
                <a:srgbClr val="239C9C"/>
              </a:solidFill>
            </a:ln>
          </c:spPr>
          <c:marker>
            <c:symbol val="circle"/>
            <c:size val="8"/>
            <c:spPr>
              <a:solidFill>
                <a:srgbClr val="239C9C"/>
              </a:solidFill>
              <a:ln>
                <a:noFill/>
              </a:ln>
            </c:spPr>
          </c:marker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20AA-4F48-AC70-46A70F28B70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520180582642232E-2"/>
                  <c:y val="4.05968171089156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layout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 b="1">
                      <a:solidFill>
                        <a:srgbClr val="239C9C"/>
                      </a:solidFill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20AA-4F48-AC70-46A70F28B70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rgbClr val="239C9C"/>
                    </a:solidFill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'TMP (#2)'!$AE$7:$BB$7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'TMP (#2)'!$AE$9:$BB$9</c:f>
              <c:numCache>
                <c:formatCode>General</c:formatCode>
                <c:ptCount val="24"/>
                <c:pt idx="0">
                  <c:v>66</c:v>
                </c:pt>
                <c:pt idx="1">
                  <c:v>66</c:v>
                </c:pt>
                <c:pt idx="2">
                  <c:v>57</c:v>
                </c:pt>
                <c:pt idx="3">
                  <c:v>54</c:v>
                </c:pt>
                <c:pt idx="4">
                  <c:v>52</c:v>
                </c:pt>
                <c:pt idx="5">
                  <c:v>49</c:v>
                </c:pt>
                <c:pt idx="6">
                  <c:v>52</c:v>
                </c:pt>
                <c:pt idx="7">
                  <c:v>60</c:v>
                </c:pt>
                <c:pt idx="8">
                  <c:v>57</c:v>
                </c:pt>
                <c:pt idx="9">
                  <c:v>59</c:v>
                </c:pt>
                <c:pt idx="10">
                  <c:v>59</c:v>
                </c:pt>
                <c:pt idx="11">
                  <c:v>60</c:v>
                </c:pt>
                <c:pt idx="12">
                  <c:v>62</c:v>
                </c:pt>
                <c:pt idx="13">
                  <c:v>63</c:v>
                </c:pt>
                <c:pt idx="14">
                  <c:v>61</c:v>
                </c:pt>
                <c:pt idx="15">
                  <c:v>63</c:v>
                </c:pt>
                <c:pt idx="16">
                  <c:v>60</c:v>
                </c:pt>
                <c:pt idx="17">
                  <c:v>61</c:v>
                </c:pt>
                <c:pt idx="18">
                  <c:v>65</c:v>
                </c:pt>
                <c:pt idx="19">
                  <c:v>65</c:v>
                </c:pt>
                <c:pt idx="20">
                  <c:v>65</c:v>
                </c:pt>
                <c:pt idx="21">
                  <c:v>64</c:v>
                </c:pt>
                <c:pt idx="22">
                  <c:v>59</c:v>
                </c:pt>
                <c:pt idx="23">
                  <c:v>61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19-20AA-4F48-AC70-46A70F28B70A}"/>
            </c:ext>
          </c:extLst>
        </c:ser>
        <c:ser>
          <c:idx val="2"/>
          <c:order val="2"/>
          <c:tx>
            <c:strRef>
              <c:f>'TMP (#2)'!$A$10</c:f>
              <c:strCache>
                <c:ptCount val="1"/>
                <c:pt idx="0">
                  <c:v>Inflación</c:v>
                </c:pt>
              </c:strCache>
            </c:strRef>
          </c:tx>
          <c:spPr>
            <a:ln>
              <a:solidFill>
                <a:srgbClr val="C30263"/>
              </a:solidFill>
            </a:ln>
          </c:spPr>
          <c:marker>
            <c:symbol val="circle"/>
            <c:size val="8"/>
            <c:spPr>
              <a:solidFill>
                <a:srgbClr val="C30263"/>
              </a:solidFill>
              <a:ln>
                <a:noFill/>
              </a:ln>
            </c:spPr>
          </c:marker>
          <c:dLbls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C30263"/>
                      </a:solidFill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C30263"/>
                    </a:solidFill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'TMP (#2)'!$AE$7:$BB$7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'TMP (#2)'!$AE$10:$BB$10</c:f>
              <c:numCache>
                <c:formatCode>General</c:formatCode>
                <c:ptCount val="24"/>
                <c:pt idx="0">
                  <c:v>58</c:v>
                </c:pt>
                <c:pt idx="1">
                  <c:v>60</c:v>
                </c:pt>
                <c:pt idx="2">
                  <c:v>49</c:v>
                </c:pt>
                <c:pt idx="3">
                  <c:v>53</c:v>
                </c:pt>
                <c:pt idx="4">
                  <c:v>38</c:v>
                </c:pt>
                <c:pt idx="5">
                  <c:v>41</c:v>
                </c:pt>
                <c:pt idx="6">
                  <c:v>40</c:v>
                </c:pt>
                <c:pt idx="7">
                  <c:v>49</c:v>
                </c:pt>
                <c:pt idx="8">
                  <c:v>46</c:v>
                </c:pt>
                <c:pt idx="9">
                  <c:v>48</c:v>
                </c:pt>
                <c:pt idx="10">
                  <c:v>45</c:v>
                </c:pt>
                <c:pt idx="11">
                  <c:v>45</c:v>
                </c:pt>
                <c:pt idx="12">
                  <c:v>47</c:v>
                </c:pt>
                <c:pt idx="13">
                  <c:v>37</c:v>
                </c:pt>
                <c:pt idx="14">
                  <c:v>37</c:v>
                </c:pt>
                <c:pt idx="15">
                  <c:v>46</c:v>
                </c:pt>
                <c:pt idx="16">
                  <c:v>48</c:v>
                </c:pt>
                <c:pt idx="17">
                  <c:v>49</c:v>
                </c:pt>
                <c:pt idx="18">
                  <c:v>55</c:v>
                </c:pt>
                <c:pt idx="19">
                  <c:v>60</c:v>
                </c:pt>
                <c:pt idx="20">
                  <c:v>60</c:v>
                </c:pt>
                <c:pt idx="21">
                  <c:v>55</c:v>
                </c:pt>
                <c:pt idx="22">
                  <c:v>47</c:v>
                </c:pt>
                <c:pt idx="23">
                  <c:v>46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1A-20AA-4F48-AC70-46A70F28B70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900175008"/>
        <c:axId val="-787716176"/>
      </c:lineChart>
      <c:catAx>
        <c:axId val="-900175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9525">
            <a:solidFill>
              <a:schemeClr val="bg1">
                <a:lumMod val="50000"/>
              </a:schemeClr>
            </a:solidFill>
          </a:ln>
        </c:spPr>
        <c:txPr>
          <a:bodyPr/>
          <a:lstStyle/>
          <a:p>
            <a:pPr>
              <a:defRPr sz="900"/>
            </a:pPr>
            <a:endParaRPr lang="es-AR"/>
          </a:p>
        </c:txPr>
        <c:crossAx val="-787716176"/>
        <c:crosses val="autoZero"/>
        <c:auto val="1"/>
        <c:lblAlgn val="ctr"/>
        <c:lblOffset val="100"/>
        <c:noMultiLvlLbl val="0"/>
      </c:catAx>
      <c:valAx>
        <c:axId val="-787716176"/>
        <c:scaling>
          <c:orientation val="minMax"/>
          <c:min val="30"/>
        </c:scaling>
        <c:delete val="1"/>
        <c:axPos val="l"/>
        <c:numFmt formatCode="General" sourceLinked="1"/>
        <c:majorTickMark val="out"/>
        <c:minorTickMark val="none"/>
        <c:tickLblPos val="nextTo"/>
        <c:crossAx val="-900175008"/>
        <c:crosses val="autoZero"/>
        <c:crossBetween val="midCat"/>
        <c:majorUnit val="10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>
          <a:latin typeface="Avenir Next LT Pro" panose="020B0504020202020204" pitchFamily="34" charset="0"/>
        </a:defRPr>
      </a:pPr>
      <a:endParaRPr lang="es-A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dk2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8093202457791425"/>
          <c:y val="4.2428741517304129E-2"/>
          <c:w val="0.61051370636237545"/>
          <c:h val="0.92762188691645875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0">
                  <a:sysClr val="windowText" lastClr="000000">
                    <a:lumMod val="95000"/>
                    <a:lumOff val="5000"/>
                  </a:sysClr>
                </a:gs>
                <a:gs pos="100000">
                  <a:srgbClr val="0E9C9D"/>
                </a:gs>
              </a:gsLst>
              <a:lin ang="10800000" scaled="1"/>
            </a:gra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F36-D140-B389-2D49B04E946C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F36-D140-B389-2D49B04E946C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F36-D140-B389-2D49B04E94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'TMP (#3)'!$A$5:$A$14</c:f>
              <c:strCache>
                <c:ptCount val="10"/>
                <c:pt idx="0">
                  <c:v>Que los ingresos no alcancen</c:v>
                </c:pt>
                <c:pt idx="1">
                  <c:v>Incertidumbre en la situación económica</c:v>
                </c:pt>
                <c:pt idx="2">
                  <c:v>El costo de los servicios públicos</c:v>
                </c:pt>
                <c:pt idx="3">
                  <c:v>Inseguridad</c:v>
                </c:pt>
                <c:pt idx="4">
                  <c:v>Los costos en salud</c:v>
                </c:pt>
                <c:pt idx="5">
                  <c:v>Sin propuestas para el crecimiento</c:v>
                </c:pt>
                <c:pt idx="6">
                  <c:v>Caída de industria y empleo por apertura económica</c:v>
                </c:pt>
                <c:pt idx="7">
                  <c:v>La imposibilidad de ahorrar</c:v>
                </c:pt>
                <c:pt idx="8">
                  <c:v>Actos de corrupción en el gobierno de Javier Milei</c:v>
                </c:pt>
                <c:pt idx="9">
                  <c:v>Inflación</c:v>
                </c:pt>
              </c:strCache>
            </c:strRef>
          </c:cat>
          <c:val>
            <c:numRef>
              <c:f>'TMP (#3)'!$B$5:$B$14</c:f>
              <c:numCache>
                <c:formatCode>General</c:formatCode>
                <c:ptCount val="10"/>
                <c:pt idx="0">
                  <c:v>63</c:v>
                </c:pt>
                <c:pt idx="1">
                  <c:v>61</c:v>
                </c:pt>
                <c:pt idx="2">
                  <c:v>60</c:v>
                </c:pt>
                <c:pt idx="3">
                  <c:v>58</c:v>
                </c:pt>
                <c:pt idx="4">
                  <c:v>57</c:v>
                </c:pt>
                <c:pt idx="5">
                  <c:v>52</c:v>
                </c:pt>
                <c:pt idx="6">
                  <c:v>49</c:v>
                </c:pt>
                <c:pt idx="7">
                  <c:v>49</c:v>
                </c:pt>
                <c:pt idx="8">
                  <c:v>49</c:v>
                </c:pt>
                <c:pt idx="9">
                  <c:v>46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F36-D140-B389-2D49B04E94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787719984"/>
        <c:axId val="-787728688"/>
      </c:barChart>
      <c:catAx>
        <c:axId val="-7877199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7728688"/>
        <c:crosses val="autoZero"/>
        <c:auto val="1"/>
        <c:lblAlgn val="ctr"/>
        <c:lblOffset val="100"/>
        <c:noMultiLvlLbl val="0"/>
      </c:catAx>
      <c:valAx>
        <c:axId val="-787728688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787719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es-AR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204161918101716"/>
          <c:y val="0.10582318043398956"/>
          <c:w val="0.41795838081898273"/>
          <c:h val="0.842355765872287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0">
                  <a:sysClr val="windowText" lastClr="000000">
                    <a:lumMod val="95000"/>
                    <a:lumOff val="5000"/>
                  </a:sysClr>
                </a:gs>
                <a:gs pos="100000">
                  <a:srgbClr val="00B0F0"/>
                </a:gs>
              </a:gsLst>
              <a:lin ang="10800000" scaled="1"/>
            </a:gra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BC5-1140-97D1-71DA59984A73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BC5-1140-97D1-71DA59984A73}"/>
              </c:ext>
            </c:extLst>
          </c:dPt>
          <c:dPt>
            <c:idx val="12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BC5-1140-97D1-71DA59984A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77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'TMP (#5)'!$A$9:$A$18</c:f>
              <c:strCache>
                <c:ptCount val="10"/>
                <c:pt idx="0">
                  <c:v>Incertidumbre en la situación económica</c:v>
                </c:pt>
                <c:pt idx="1">
                  <c:v>El costo de los servicios públicos</c:v>
                </c:pt>
                <c:pt idx="2">
                  <c:v>Que los ingresos no alcancen</c:v>
                </c:pt>
                <c:pt idx="3">
                  <c:v>Caída de industria y empleo por apertura económica</c:v>
                </c:pt>
                <c:pt idx="4">
                  <c:v>Sin propuestas para el crecimiento</c:v>
                </c:pt>
                <c:pt idx="5">
                  <c:v>Los costos en salud</c:v>
                </c:pt>
                <c:pt idx="6">
                  <c:v>Actos de corrupción en el gobierno de Milei</c:v>
                </c:pt>
                <c:pt idx="7">
                  <c:v>Inflación</c:v>
                </c:pt>
                <c:pt idx="8">
                  <c:v>La imposibilidad de ahorrar</c:v>
                </c:pt>
                <c:pt idx="9">
                  <c:v>Dificultad para pagar créditos / tarjetas</c:v>
                </c:pt>
              </c:strCache>
            </c:strRef>
          </c:cat>
          <c:val>
            <c:numRef>
              <c:f>'TMP (#5)'!$B$9:$B$18</c:f>
              <c:numCache>
                <c:formatCode>General</c:formatCode>
                <c:ptCount val="10"/>
                <c:pt idx="0">
                  <c:v>86</c:v>
                </c:pt>
                <c:pt idx="1">
                  <c:v>84</c:v>
                </c:pt>
                <c:pt idx="2">
                  <c:v>79</c:v>
                </c:pt>
                <c:pt idx="3">
                  <c:v>78</c:v>
                </c:pt>
                <c:pt idx="4">
                  <c:v>70</c:v>
                </c:pt>
                <c:pt idx="5">
                  <c:v>69</c:v>
                </c:pt>
                <c:pt idx="6">
                  <c:v>68</c:v>
                </c:pt>
                <c:pt idx="7">
                  <c:v>68</c:v>
                </c:pt>
                <c:pt idx="8">
                  <c:v>64</c:v>
                </c:pt>
                <c:pt idx="9">
                  <c:v>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BC5-1140-97D1-71DA59984A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overlap val="14"/>
        <c:axId val="-787723792"/>
        <c:axId val="-787716720"/>
      </c:barChart>
      <c:catAx>
        <c:axId val="-7877237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defRPr>
            </a:pPr>
            <a:endParaRPr lang="es-AR"/>
          </a:p>
        </c:txPr>
        <c:crossAx val="-787716720"/>
        <c:crosses val="autoZero"/>
        <c:auto val="1"/>
        <c:lblAlgn val="ctr"/>
        <c:lblOffset val="100"/>
        <c:noMultiLvlLbl val="0"/>
      </c:catAx>
      <c:valAx>
        <c:axId val="-787716720"/>
        <c:scaling>
          <c:orientation val="minMax"/>
          <c:max val="100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787723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Microsoft YaHei UI" panose="020B0503020204020204" pitchFamily="34" charset="-122"/>
          <a:ea typeface="Microsoft YaHei UI" panose="020B0503020204020204" pitchFamily="34" charset="-122"/>
        </a:defRPr>
      </a:pPr>
      <a:endParaRPr lang="es-A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233940866733476"/>
          <c:y val="0.10582318043398956"/>
          <c:w val="0.46653727567044317"/>
          <c:h val="0.842355765872287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0">
                  <a:sysClr val="windowText" lastClr="000000">
                    <a:lumMod val="95000"/>
                    <a:lumOff val="5000"/>
                  </a:sysClr>
                </a:gs>
                <a:gs pos="100000">
                  <a:srgbClr val="7030A0"/>
                </a:gs>
              </a:gsLst>
              <a:lin ang="10800000" scaled="1"/>
            </a:gra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7030A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0A9-8E47-A4A6-39BDAAD80645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7030A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0A9-8E47-A4A6-39BDAAD80645}"/>
              </c:ext>
            </c:extLst>
          </c:dPt>
          <c:dPt>
            <c:idx val="12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7030A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0A9-8E47-A4A6-39BDAAD806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'TMP (#5)'!$A$25:$A$34</c:f>
              <c:strCache>
                <c:ptCount val="10"/>
                <c:pt idx="0">
                  <c:v>Inseguridad</c:v>
                </c:pt>
                <c:pt idx="1">
                  <c:v>Impunidad de corrupción kirchnerista</c:v>
                </c:pt>
                <c:pt idx="2">
                  <c:v>Las estafas digitales</c:v>
                </c:pt>
                <c:pt idx="3">
                  <c:v>Los costos en salud</c:v>
                </c:pt>
                <c:pt idx="4">
                  <c:v>Que los ingresos no alcancen</c:v>
                </c:pt>
                <c:pt idx="5">
                  <c:v>El costo de los servicios públicos</c:v>
                </c:pt>
                <c:pt idx="6">
                  <c:v>Las apuestas online entre los jóvenes</c:v>
                </c:pt>
                <c:pt idx="7">
                  <c:v>La imposibilidad de ahorrar</c:v>
                </c:pt>
                <c:pt idx="8">
                  <c:v>Incertidumbre en la situación económica</c:v>
                </c:pt>
                <c:pt idx="9">
                  <c:v>Actos de corrupción en el gobierno de Milei</c:v>
                </c:pt>
              </c:strCache>
            </c:strRef>
          </c:cat>
          <c:val>
            <c:numRef>
              <c:f>'TMP (#5)'!$B$25:$B$34</c:f>
              <c:numCache>
                <c:formatCode>General</c:formatCode>
                <c:ptCount val="10"/>
                <c:pt idx="0">
                  <c:v>75</c:v>
                </c:pt>
                <c:pt idx="1">
                  <c:v>65</c:v>
                </c:pt>
                <c:pt idx="2">
                  <c:v>46</c:v>
                </c:pt>
                <c:pt idx="3">
                  <c:v>45</c:v>
                </c:pt>
                <c:pt idx="4">
                  <c:v>45</c:v>
                </c:pt>
                <c:pt idx="5">
                  <c:v>39</c:v>
                </c:pt>
                <c:pt idx="6">
                  <c:v>35</c:v>
                </c:pt>
                <c:pt idx="7">
                  <c:v>33</c:v>
                </c:pt>
                <c:pt idx="8">
                  <c:v>33</c:v>
                </c:pt>
                <c:pt idx="9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0A9-8E47-A4A6-39BDAAD806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overlap val="14"/>
        <c:axId val="-787725424"/>
        <c:axId val="-787728144"/>
      </c:barChart>
      <c:catAx>
        <c:axId val="-7877254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defRPr>
            </a:pPr>
            <a:endParaRPr lang="es-AR"/>
          </a:p>
        </c:txPr>
        <c:crossAx val="-787728144"/>
        <c:crosses val="autoZero"/>
        <c:auto val="1"/>
        <c:lblAlgn val="ctr"/>
        <c:lblOffset val="100"/>
        <c:noMultiLvlLbl val="0"/>
      </c:catAx>
      <c:valAx>
        <c:axId val="-787728144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787725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Microsoft YaHei UI" panose="020B0503020204020204" pitchFamily="34" charset="-122"/>
          <a:ea typeface="Microsoft YaHei UI" panose="020B0503020204020204" pitchFamily="34" charset="-122"/>
        </a:defRPr>
      </a:pPr>
      <a:endParaRPr lang="es-A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52687693680457E-3"/>
          <c:y val="0.15421211578633243"/>
          <c:w val="0.99067363488430626"/>
          <c:h val="0.60520728140853464"/>
        </c:manualLayout>
      </c:layout>
      <c:lineChart>
        <c:grouping val="standard"/>
        <c:varyColors val="0"/>
        <c:ser>
          <c:idx val="0"/>
          <c:order val="0"/>
          <c:tx>
            <c:strRef>
              <c:f>'Imagen Javo'!$B$5</c:f>
              <c:strCache>
                <c:ptCount val="1"/>
                <c:pt idx="0">
                  <c:v>Imagen positiva</c:v>
                </c:pt>
              </c:strCache>
            </c:strRef>
          </c:tx>
          <c:spPr>
            <a:ln w="28575" cap="rnd">
              <a:solidFill>
                <a:srgbClr val="008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8000"/>
              </a:solidFill>
              <a:ln w="9525">
                <a:noFill/>
              </a:ln>
              <a:effectLst/>
            </c:spPr>
          </c:marker>
          <c:dLbls>
            <c:dLbl>
              <c:idx val="4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34B-B24F-8AEC-8F511099588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08000"/>
                      </a:solidFill>
                      <a:latin typeface="Avenir Next LT Pro" panose="020B0504020202020204" pitchFamily="34" charset="0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008000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Javo'!$A$23:$A$46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'Imagen Javo'!$B$23:$B$46</c:f>
              <c:numCache>
                <c:formatCode>General</c:formatCode>
                <c:ptCount val="24"/>
                <c:pt idx="0">
                  <c:v>42</c:v>
                </c:pt>
                <c:pt idx="1">
                  <c:v>42</c:v>
                </c:pt>
                <c:pt idx="2">
                  <c:v>41</c:v>
                </c:pt>
                <c:pt idx="3">
                  <c:v>46</c:v>
                </c:pt>
                <c:pt idx="4">
                  <c:v>48</c:v>
                </c:pt>
                <c:pt idx="5">
                  <c:v>46</c:v>
                </c:pt>
                <c:pt idx="6">
                  <c:v>44</c:v>
                </c:pt>
                <c:pt idx="7">
                  <c:v>48</c:v>
                </c:pt>
                <c:pt idx="8">
                  <c:v>44</c:v>
                </c:pt>
                <c:pt idx="9">
                  <c:v>43</c:v>
                </c:pt>
                <c:pt idx="10">
                  <c:v>40</c:v>
                </c:pt>
                <c:pt idx="11">
                  <c:v>39</c:v>
                </c:pt>
                <c:pt idx="12">
                  <c:v>39</c:v>
                </c:pt>
                <c:pt idx="13">
                  <c:v>39</c:v>
                </c:pt>
                <c:pt idx="14">
                  <c:v>38</c:v>
                </c:pt>
                <c:pt idx="15">
                  <c:v>41</c:v>
                </c:pt>
                <c:pt idx="16">
                  <c:v>42</c:v>
                </c:pt>
                <c:pt idx="17">
                  <c:v>40</c:v>
                </c:pt>
                <c:pt idx="18">
                  <c:v>40</c:v>
                </c:pt>
                <c:pt idx="19">
                  <c:v>38</c:v>
                </c:pt>
                <c:pt idx="20">
                  <c:v>35</c:v>
                </c:pt>
                <c:pt idx="21">
                  <c:v>36</c:v>
                </c:pt>
                <c:pt idx="22">
                  <c:v>36</c:v>
                </c:pt>
                <c:pt idx="23">
                  <c:v>35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034B-B24F-8AEC-8F5110995885}"/>
            </c:ext>
          </c:extLst>
        </c:ser>
        <c:ser>
          <c:idx val="1"/>
          <c:order val="1"/>
          <c:tx>
            <c:strRef>
              <c:f>'Imagen Javo'!$C$5</c:f>
              <c:strCache>
                <c:ptCount val="1"/>
                <c:pt idx="0">
                  <c:v>Imagen negativa</c:v>
                </c:pt>
              </c:strCache>
            </c:strRef>
          </c:tx>
          <c:spPr>
            <a:ln w="28575" cap="rnd">
              <a:solidFill>
                <a:srgbClr val="AA0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AA0000"/>
              </a:solidFill>
              <a:ln w="9525">
                <a:noFill/>
              </a:ln>
              <a:effectLst/>
            </c:spPr>
          </c:marker>
          <c:dLbls>
            <c:dLbl>
              <c:idx val="4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34B-B24F-8AEC-8F511099588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AA0000"/>
                      </a:solidFill>
                      <a:latin typeface="Avenir Next LT Pro" panose="020B0504020202020204" pitchFamily="34" charset="0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AA0000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Javo'!$A$23:$A$46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'Imagen Javo'!$C$23:$C$46</c:f>
              <c:numCache>
                <c:formatCode>General</c:formatCode>
                <c:ptCount val="24"/>
                <c:pt idx="0">
                  <c:v>54</c:v>
                </c:pt>
                <c:pt idx="1">
                  <c:v>52</c:v>
                </c:pt>
                <c:pt idx="2">
                  <c:v>55</c:v>
                </c:pt>
                <c:pt idx="3">
                  <c:v>50</c:v>
                </c:pt>
                <c:pt idx="4">
                  <c:v>47</c:v>
                </c:pt>
                <c:pt idx="5">
                  <c:v>50</c:v>
                </c:pt>
                <c:pt idx="6">
                  <c:v>52</c:v>
                </c:pt>
                <c:pt idx="7">
                  <c:v>49</c:v>
                </c:pt>
                <c:pt idx="8">
                  <c:v>52</c:v>
                </c:pt>
                <c:pt idx="9">
                  <c:v>54</c:v>
                </c:pt>
                <c:pt idx="10">
                  <c:v>56</c:v>
                </c:pt>
                <c:pt idx="11">
                  <c:v>57</c:v>
                </c:pt>
                <c:pt idx="12">
                  <c:v>57</c:v>
                </c:pt>
                <c:pt idx="13">
                  <c:v>57</c:v>
                </c:pt>
                <c:pt idx="14">
                  <c:v>57</c:v>
                </c:pt>
                <c:pt idx="15">
                  <c:v>54</c:v>
                </c:pt>
                <c:pt idx="16">
                  <c:v>54</c:v>
                </c:pt>
                <c:pt idx="17">
                  <c:v>55</c:v>
                </c:pt>
                <c:pt idx="18">
                  <c:v>57</c:v>
                </c:pt>
                <c:pt idx="19">
                  <c:v>58</c:v>
                </c:pt>
                <c:pt idx="20">
                  <c:v>61</c:v>
                </c:pt>
                <c:pt idx="21">
                  <c:v>61</c:v>
                </c:pt>
                <c:pt idx="22">
                  <c:v>60</c:v>
                </c:pt>
                <c:pt idx="23">
                  <c:v>61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034B-B24F-8AEC-8F51109958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787723248"/>
        <c:axId val="-787717264"/>
      </c:lineChart>
      <c:catAx>
        <c:axId val="-787723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defRPr>
            </a:pPr>
            <a:endParaRPr lang="es-AR"/>
          </a:p>
        </c:txPr>
        <c:crossAx val="-787717264"/>
        <c:crosses val="autoZero"/>
        <c:auto val="1"/>
        <c:lblAlgn val="ctr"/>
        <c:lblOffset val="100"/>
        <c:tickMarkSkip val="1"/>
        <c:noMultiLvlLbl val="0"/>
      </c:catAx>
      <c:valAx>
        <c:axId val="-787717264"/>
        <c:scaling>
          <c:orientation val="minMax"/>
          <c:max val="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-78772324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Avenir Next LT Pro" panose="020B0504020202020204" pitchFamily="34" charset="0"/>
          <a:ea typeface="Microsoft YaHei UI" panose="020B0503020204020204" pitchFamily="34" charset="-122"/>
        </a:defRPr>
      </a:pPr>
      <a:endParaRPr lang="es-A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52687693680457E-3"/>
          <c:y val="6.1068197238060298E-2"/>
          <c:w val="0.99067363488430626"/>
          <c:h val="0.68278233605987437"/>
        </c:manualLayout>
      </c:layout>
      <c:lineChart>
        <c:grouping val="standard"/>
        <c:varyColors val="0"/>
        <c:ser>
          <c:idx val="0"/>
          <c:order val="0"/>
          <c:tx>
            <c:strRef>
              <c:f>'Imagen Villarruel'!$B$5</c:f>
              <c:strCache>
                <c:ptCount val="1"/>
                <c:pt idx="0">
                  <c:v>Imagen positiva</c:v>
                </c:pt>
              </c:strCache>
            </c:strRef>
          </c:tx>
          <c:spPr>
            <a:ln w="28575" cap="rnd">
              <a:solidFill>
                <a:srgbClr val="008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8000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940-B54F-A37A-60DBCACFF78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940-B54F-A37A-60DBCACFF78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940-B54F-A37A-60DBCACFF78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08000"/>
                      </a:solidFill>
                      <a:latin typeface="Avenir Next LT Pro" panose="020B0504020202020204" pitchFamily="34" charset="0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008000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Villarruel'!$A$23:$A$46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'Imagen Villarruel'!$B$23:$B$46</c:f>
              <c:numCache>
                <c:formatCode>General</c:formatCode>
                <c:ptCount val="24"/>
                <c:pt idx="0">
                  <c:v>48</c:v>
                </c:pt>
                <c:pt idx="1">
                  <c:v>52</c:v>
                </c:pt>
                <c:pt idx="2">
                  <c:v>43</c:v>
                </c:pt>
                <c:pt idx="3">
                  <c:v>45</c:v>
                </c:pt>
                <c:pt idx="4">
                  <c:v>47</c:v>
                </c:pt>
                <c:pt idx="5">
                  <c:v>46</c:v>
                </c:pt>
                <c:pt idx="6">
                  <c:v>46</c:v>
                </c:pt>
                <c:pt idx="7">
                  <c:v>43</c:v>
                </c:pt>
                <c:pt idx="8">
                  <c:v>43</c:v>
                </c:pt>
                <c:pt idx="9">
                  <c:v>41</c:v>
                </c:pt>
                <c:pt idx="10">
                  <c:v>39</c:v>
                </c:pt>
                <c:pt idx="11">
                  <c:v>38</c:v>
                </c:pt>
                <c:pt idx="12">
                  <c:v>31</c:v>
                </c:pt>
                <c:pt idx="13">
                  <c:v>29</c:v>
                </c:pt>
                <c:pt idx="14">
                  <c:v>34</c:v>
                </c:pt>
                <c:pt idx="15">
                  <c:v>37</c:v>
                </c:pt>
                <c:pt idx="16">
                  <c:v>38</c:v>
                </c:pt>
                <c:pt idx="17">
                  <c:v>36</c:v>
                </c:pt>
                <c:pt idx="18">
                  <c:v>33</c:v>
                </c:pt>
                <c:pt idx="19">
                  <c:v>29</c:v>
                </c:pt>
                <c:pt idx="20">
                  <c:v>28</c:v>
                </c:pt>
                <c:pt idx="21">
                  <c:v>29</c:v>
                </c:pt>
                <c:pt idx="22">
                  <c:v>32</c:v>
                </c:pt>
                <c:pt idx="23">
                  <c:v>28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4940-B54F-A37A-60DBCACFF78D}"/>
            </c:ext>
          </c:extLst>
        </c:ser>
        <c:ser>
          <c:idx val="1"/>
          <c:order val="1"/>
          <c:tx>
            <c:strRef>
              <c:f>'Imagen Villarruel'!$C$5</c:f>
              <c:strCache>
                <c:ptCount val="1"/>
                <c:pt idx="0">
                  <c:v>Imagen negativa</c:v>
                </c:pt>
              </c:strCache>
            </c:strRef>
          </c:tx>
          <c:spPr>
            <a:ln w="28575" cap="rnd">
              <a:solidFill>
                <a:srgbClr val="AA0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AA0000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940-B54F-A37A-60DBCACFF78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940-B54F-A37A-60DBCACFF78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940-B54F-A37A-60DBCACFF78D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AA0000"/>
                      </a:solidFill>
                      <a:latin typeface="Avenir Next LT Pro" panose="020B0504020202020204" pitchFamily="34" charset="0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AA0000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Villarruel'!$A$23:$A$46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'Imagen Villarruel'!$C$23:$C$46</c:f>
              <c:numCache>
                <c:formatCode>General</c:formatCode>
                <c:ptCount val="24"/>
                <c:pt idx="0">
                  <c:v>47</c:v>
                </c:pt>
                <c:pt idx="1">
                  <c:v>44</c:v>
                </c:pt>
                <c:pt idx="2">
                  <c:v>51</c:v>
                </c:pt>
                <c:pt idx="3">
                  <c:v>46</c:v>
                </c:pt>
                <c:pt idx="4">
                  <c:v>45</c:v>
                </c:pt>
                <c:pt idx="5">
                  <c:v>47</c:v>
                </c:pt>
                <c:pt idx="6">
                  <c:v>47</c:v>
                </c:pt>
                <c:pt idx="7">
                  <c:v>49</c:v>
                </c:pt>
                <c:pt idx="8">
                  <c:v>50</c:v>
                </c:pt>
                <c:pt idx="9">
                  <c:v>52</c:v>
                </c:pt>
                <c:pt idx="10">
                  <c:v>54</c:v>
                </c:pt>
                <c:pt idx="11">
                  <c:v>56</c:v>
                </c:pt>
                <c:pt idx="12">
                  <c:v>61</c:v>
                </c:pt>
                <c:pt idx="13">
                  <c:v>63</c:v>
                </c:pt>
                <c:pt idx="14">
                  <c:v>56</c:v>
                </c:pt>
                <c:pt idx="15">
                  <c:v>53</c:v>
                </c:pt>
                <c:pt idx="16">
                  <c:v>53</c:v>
                </c:pt>
                <c:pt idx="17">
                  <c:v>54</c:v>
                </c:pt>
                <c:pt idx="18">
                  <c:v>59</c:v>
                </c:pt>
                <c:pt idx="19">
                  <c:v>62</c:v>
                </c:pt>
                <c:pt idx="20">
                  <c:v>60</c:v>
                </c:pt>
                <c:pt idx="21">
                  <c:v>61</c:v>
                </c:pt>
                <c:pt idx="22">
                  <c:v>59</c:v>
                </c:pt>
                <c:pt idx="23">
                  <c:v>62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7-4940-B54F-A37A-60DBCACFF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787715632"/>
        <c:axId val="-787721072"/>
      </c:lineChart>
      <c:catAx>
        <c:axId val="-787715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defRPr>
            </a:pPr>
            <a:endParaRPr lang="es-AR"/>
          </a:p>
        </c:txPr>
        <c:crossAx val="-787721072"/>
        <c:crosses val="autoZero"/>
        <c:auto val="1"/>
        <c:lblAlgn val="ctr"/>
        <c:lblOffset val="100"/>
        <c:tickMarkSkip val="1"/>
        <c:noMultiLvlLbl val="0"/>
      </c:catAx>
      <c:valAx>
        <c:axId val="-787721072"/>
        <c:scaling>
          <c:orientation val="minMax"/>
          <c:max val="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-787715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Avenir Next LT Pro" panose="020B0504020202020204" pitchFamily="34" charset="0"/>
          <a:ea typeface="Microsoft YaHei UI" panose="020B0503020204020204" pitchFamily="34" charset="-122"/>
        </a:defRPr>
      </a:pPr>
      <a:endParaRPr lang="es-A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52687693680457E-3"/>
          <c:y val="0.2269785111531594"/>
          <c:w val="0.99067363488430626"/>
          <c:h val="0.56503949258686548"/>
        </c:manualLayout>
      </c:layout>
      <c:lineChart>
        <c:grouping val="standard"/>
        <c:varyColors val="0"/>
        <c:ser>
          <c:idx val="0"/>
          <c:order val="0"/>
          <c:tx>
            <c:strRef>
              <c:f>'Imagen Bullrich'!$B$5</c:f>
              <c:strCache>
                <c:ptCount val="1"/>
                <c:pt idx="0">
                  <c:v>Imagen positiva</c:v>
                </c:pt>
              </c:strCache>
            </c:strRef>
          </c:tx>
          <c:spPr>
            <a:ln w="28575" cap="rnd">
              <a:solidFill>
                <a:srgbClr val="008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8000"/>
              </a:solidFill>
              <a:ln w="9525">
                <a:noFill/>
              </a:ln>
              <a:effectLst/>
            </c:spPr>
          </c:marker>
          <c:dLbls>
            <c:dLbl>
              <c:idx val="0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2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08000"/>
                      </a:solidFill>
                      <a:latin typeface="Avenir Next LT Pro" panose="020B0504020202020204" pitchFamily="34" charset="0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008000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Bullrich'!$A$23:$A$46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'Imagen Bullrich'!$B$23:$B$46</c:f>
              <c:numCache>
                <c:formatCode>General</c:formatCode>
                <c:ptCount val="24"/>
                <c:pt idx="0">
                  <c:v>46</c:v>
                </c:pt>
                <c:pt idx="1">
                  <c:v>51</c:v>
                </c:pt>
                <c:pt idx="2">
                  <c:v>44</c:v>
                </c:pt>
                <c:pt idx="3">
                  <c:v>49</c:v>
                </c:pt>
                <c:pt idx="4">
                  <c:v>50</c:v>
                </c:pt>
                <c:pt idx="5">
                  <c:v>48</c:v>
                </c:pt>
                <c:pt idx="6">
                  <c:v>47</c:v>
                </c:pt>
                <c:pt idx="7">
                  <c:v>49</c:v>
                </c:pt>
                <c:pt idx="8">
                  <c:v>47</c:v>
                </c:pt>
                <c:pt idx="9">
                  <c:v>45</c:v>
                </c:pt>
                <c:pt idx="10">
                  <c:v>44</c:v>
                </c:pt>
                <c:pt idx="11">
                  <c:v>41</c:v>
                </c:pt>
                <c:pt idx="12">
                  <c:v>42</c:v>
                </c:pt>
                <c:pt idx="13">
                  <c:v>41</c:v>
                </c:pt>
                <c:pt idx="14">
                  <c:v>42</c:v>
                </c:pt>
                <c:pt idx="15">
                  <c:v>43</c:v>
                </c:pt>
                <c:pt idx="16">
                  <c:v>44</c:v>
                </c:pt>
                <c:pt idx="17">
                  <c:v>41</c:v>
                </c:pt>
                <c:pt idx="18">
                  <c:v>41</c:v>
                </c:pt>
                <c:pt idx="19">
                  <c:v>42</c:v>
                </c:pt>
                <c:pt idx="20">
                  <c:v>43</c:v>
                </c:pt>
                <c:pt idx="21">
                  <c:v>43</c:v>
                </c:pt>
                <c:pt idx="22">
                  <c:v>43</c:v>
                </c:pt>
                <c:pt idx="23">
                  <c:v>43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14-47E1-5248-91FF-FD868435C0A7}"/>
            </c:ext>
          </c:extLst>
        </c:ser>
        <c:ser>
          <c:idx val="1"/>
          <c:order val="1"/>
          <c:tx>
            <c:strRef>
              <c:f>'Imagen Bullrich'!$C$5</c:f>
              <c:strCache>
                <c:ptCount val="1"/>
                <c:pt idx="0">
                  <c:v>Imagen negativa</c:v>
                </c:pt>
              </c:strCache>
            </c:strRef>
          </c:tx>
          <c:spPr>
            <a:ln w="28575" cap="rnd">
              <a:solidFill>
                <a:srgbClr val="AA0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AA0000"/>
              </a:solidFill>
              <a:ln w="9525">
                <a:noFill/>
              </a:ln>
              <a:effectLst/>
            </c:spPr>
          </c:marker>
          <c:dLbls>
            <c:dLbl>
              <c:idx val="1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8-47E1-5248-91FF-FD868435C0A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AA0000"/>
                      </a:solidFill>
                      <a:latin typeface="Avenir Next LT Pro" panose="020B0504020202020204" pitchFamily="34" charset="0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AA0000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Bullrich'!$A$23:$A$46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'Imagen Bullrich'!$C$23:$C$46</c:f>
              <c:numCache>
                <c:formatCode>General</c:formatCode>
                <c:ptCount val="24"/>
                <c:pt idx="0">
                  <c:v>50</c:v>
                </c:pt>
                <c:pt idx="1">
                  <c:v>46</c:v>
                </c:pt>
                <c:pt idx="2">
                  <c:v>52</c:v>
                </c:pt>
                <c:pt idx="3">
                  <c:v>47</c:v>
                </c:pt>
                <c:pt idx="4">
                  <c:v>45</c:v>
                </c:pt>
                <c:pt idx="5">
                  <c:v>48</c:v>
                </c:pt>
                <c:pt idx="6">
                  <c:v>48</c:v>
                </c:pt>
                <c:pt idx="7">
                  <c:v>46</c:v>
                </c:pt>
                <c:pt idx="8">
                  <c:v>49</c:v>
                </c:pt>
                <c:pt idx="9">
                  <c:v>51</c:v>
                </c:pt>
                <c:pt idx="10">
                  <c:v>51</c:v>
                </c:pt>
                <c:pt idx="11">
                  <c:v>55</c:v>
                </c:pt>
                <c:pt idx="12">
                  <c:v>55</c:v>
                </c:pt>
                <c:pt idx="13">
                  <c:v>55</c:v>
                </c:pt>
                <c:pt idx="14">
                  <c:v>53</c:v>
                </c:pt>
                <c:pt idx="15">
                  <c:v>52</c:v>
                </c:pt>
                <c:pt idx="16">
                  <c:v>52</c:v>
                </c:pt>
                <c:pt idx="17">
                  <c:v>54</c:v>
                </c:pt>
                <c:pt idx="18">
                  <c:v>55</c:v>
                </c:pt>
                <c:pt idx="19">
                  <c:v>54</c:v>
                </c:pt>
                <c:pt idx="20">
                  <c:v>53</c:v>
                </c:pt>
                <c:pt idx="21">
                  <c:v>53</c:v>
                </c:pt>
                <c:pt idx="22">
                  <c:v>53</c:v>
                </c:pt>
                <c:pt idx="23">
                  <c:v>53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19-47E1-5248-91FF-FD868435C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787715088"/>
        <c:axId val="-787724880"/>
      </c:lineChart>
      <c:catAx>
        <c:axId val="-787715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defRPr>
            </a:pPr>
            <a:endParaRPr lang="es-AR"/>
          </a:p>
        </c:txPr>
        <c:crossAx val="-787724880"/>
        <c:crosses val="autoZero"/>
        <c:auto val="1"/>
        <c:lblAlgn val="ctr"/>
        <c:lblOffset val="100"/>
        <c:tickMarkSkip val="1"/>
        <c:noMultiLvlLbl val="0"/>
      </c:catAx>
      <c:valAx>
        <c:axId val="-787724880"/>
        <c:scaling>
          <c:orientation val="minMax"/>
          <c:max val="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-7877150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Avenir Next LT Pro" panose="020B0504020202020204" pitchFamily="34" charset="0"/>
          <a:ea typeface="Microsoft YaHei UI" panose="020B0503020204020204" pitchFamily="34" charset="-122"/>
        </a:defRPr>
      </a:pPr>
      <a:endParaRPr lang="es-A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52687693680457E-3"/>
          <c:y val="0.2269785111531594"/>
          <c:w val="0.99067363488430626"/>
          <c:h val="0.56503949258686548"/>
        </c:manualLayout>
      </c:layout>
      <c:lineChart>
        <c:grouping val="standard"/>
        <c:varyColors val="0"/>
        <c:ser>
          <c:idx val="0"/>
          <c:order val="0"/>
          <c:tx>
            <c:strRef>
              <c:f>'Imagen CFK'!$B$5</c:f>
              <c:strCache>
                <c:ptCount val="1"/>
                <c:pt idx="0">
                  <c:v>Imagen positiva</c:v>
                </c:pt>
              </c:strCache>
            </c:strRef>
          </c:tx>
          <c:spPr>
            <a:ln w="28575" cap="rnd">
              <a:solidFill>
                <a:srgbClr val="008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8000"/>
              </a:solidFill>
              <a:ln w="9525">
                <a:noFill/>
              </a:ln>
              <a:effectLst/>
            </c:spPr>
          </c:marker>
          <c:dLbls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08000"/>
                      </a:solidFill>
                      <a:latin typeface="Avenir Next LT Pro" panose="020B0504020202020204" pitchFamily="34" charset="0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008000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CFK'!$A$23:$A$46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'Imagen CFK'!$B$23:$B$46</c:f>
              <c:numCache>
                <c:formatCode>General</c:formatCode>
                <c:ptCount val="24"/>
                <c:pt idx="0">
                  <c:v>26</c:v>
                </c:pt>
                <c:pt idx="1">
                  <c:v>28</c:v>
                </c:pt>
                <c:pt idx="2">
                  <c:v>29</c:v>
                </c:pt>
                <c:pt idx="3">
                  <c:v>24</c:v>
                </c:pt>
                <c:pt idx="4">
                  <c:v>19</c:v>
                </c:pt>
                <c:pt idx="5">
                  <c:v>18</c:v>
                </c:pt>
                <c:pt idx="6">
                  <c:v>22</c:v>
                </c:pt>
                <c:pt idx="7">
                  <c:v>22</c:v>
                </c:pt>
                <c:pt idx="8">
                  <c:v>24</c:v>
                </c:pt>
                <c:pt idx="9">
                  <c:v>24</c:v>
                </c:pt>
                <c:pt idx="10">
                  <c:v>27</c:v>
                </c:pt>
                <c:pt idx="11">
                  <c:v>26</c:v>
                </c:pt>
                <c:pt idx="12">
                  <c:v>28</c:v>
                </c:pt>
                <c:pt idx="13">
                  <c:v>28</c:v>
                </c:pt>
                <c:pt idx="14">
                  <c:v>28</c:v>
                </c:pt>
                <c:pt idx="15">
                  <c:v>28</c:v>
                </c:pt>
                <c:pt idx="16">
                  <c:v>29</c:v>
                </c:pt>
                <c:pt idx="17">
                  <c:v>29</c:v>
                </c:pt>
                <c:pt idx="18">
                  <c:v>28</c:v>
                </c:pt>
                <c:pt idx="19">
                  <c:v>32</c:v>
                </c:pt>
                <c:pt idx="20">
                  <c:v>29</c:v>
                </c:pt>
                <c:pt idx="21">
                  <c:v>28</c:v>
                </c:pt>
                <c:pt idx="22">
                  <c:v>30</c:v>
                </c:pt>
                <c:pt idx="23">
                  <c:v>29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D77C-B941-8542-558903635FF9}"/>
            </c:ext>
          </c:extLst>
        </c:ser>
        <c:ser>
          <c:idx val="1"/>
          <c:order val="1"/>
          <c:tx>
            <c:strRef>
              <c:f>'Imagen CFK'!$C$5</c:f>
              <c:strCache>
                <c:ptCount val="1"/>
                <c:pt idx="0">
                  <c:v>Imagen negativa</c:v>
                </c:pt>
              </c:strCache>
            </c:strRef>
          </c:tx>
          <c:spPr>
            <a:ln w="28575" cap="rnd">
              <a:solidFill>
                <a:srgbClr val="AA0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AA0000"/>
              </a:solidFill>
              <a:ln w="9525">
                <a:noFill/>
              </a:ln>
              <a:effectLst/>
            </c:spPr>
          </c:marker>
          <c:dLbls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AA0000"/>
                      </a:solidFill>
                      <a:latin typeface="Avenir Next LT Pro" panose="020B0504020202020204" pitchFamily="34" charset="0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AA0000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CFK'!$A$23:$A$46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'Imagen CFK'!$C$23:$C$46</c:f>
              <c:numCache>
                <c:formatCode>General</c:formatCode>
                <c:ptCount val="24"/>
                <c:pt idx="0">
                  <c:v>70</c:v>
                </c:pt>
                <c:pt idx="1">
                  <c:v>65</c:v>
                </c:pt>
                <c:pt idx="2">
                  <c:v>64</c:v>
                </c:pt>
                <c:pt idx="3">
                  <c:v>70</c:v>
                </c:pt>
                <c:pt idx="4">
                  <c:v>77</c:v>
                </c:pt>
                <c:pt idx="5">
                  <c:v>78</c:v>
                </c:pt>
                <c:pt idx="6">
                  <c:v>73</c:v>
                </c:pt>
                <c:pt idx="7">
                  <c:v>74</c:v>
                </c:pt>
                <c:pt idx="8">
                  <c:v>70</c:v>
                </c:pt>
                <c:pt idx="9">
                  <c:v>69</c:v>
                </c:pt>
                <c:pt idx="10">
                  <c:v>67</c:v>
                </c:pt>
                <c:pt idx="11">
                  <c:v>68</c:v>
                </c:pt>
                <c:pt idx="12">
                  <c:v>67</c:v>
                </c:pt>
                <c:pt idx="13">
                  <c:v>68</c:v>
                </c:pt>
                <c:pt idx="14">
                  <c:v>65</c:v>
                </c:pt>
                <c:pt idx="15">
                  <c:v>65</c:v>
                </c:pt>
                <c:pt idx="16">
                  <c:v>65</c:v>
                </c:pt>
                <c:pt idx="17">
                  <c:v>65</c:v>
                </c:pt>
                <c:pt idx="18">
                  <c:v>65</c:v>
                </c:pt>
                <c:pt idx="19">
                  <c:v>62</c:v>
                </c:pt>
                <c:pt idx="20">
                  <c:v>65</c:v>
                </c:pt>
                <c:pt idx="21">
                  <c:v>66</c:v>
                </c:pt>
                <c:pt idx="22">
                  <c:v>64</c:v>
                </c:pt>
                <c:pt idx="23">
                  <c:v>65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D77C-B941-8542-558903635F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787718896"/>
        <c:axId val="-787730320"/>
      </c:lineChart>
      <c:catAx>
        <c:axId val="-787718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defRPr>
            </a:pPr>
            <a:endParaRPr lang="es-AR"/>
          </a:p>
        </c:txPr>
        <c:crossAx val="-787730320"/>
        <c:crosses val="autoZero"/>
        <c:auto val="1"/>
        <c:lblAlgn val="ctr"/>
        <c:lblOffset val="100"/>
        <c:tickMarkSkip val="1"/>
        <c:noMultiLvlLbl val="0"/>
      </c:catAx>
      <c:valAx>
        <c:axId val="-787730320"/>
        <c:scaling>
          <c:orientation val="minMax"/>
          <c:max val="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-7877188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Avenir Next LT Pro" panose="020B0504020202020204" pitchFamily="34" charset="0"/>
          <a:ea typeface="Microsoft YaHei UI" panose="020B0503020204020204" pitchFamily="34" charset="-122"/>
        </a:defRPr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324920923346118E-2"/>
          <c:y val="4.6686863978870514E-2"/>
          <c:w val="0.94226098660744328"/>
          <c:h val="0.73170640867832681"/>
        </c:manualLayout>
      </c:layout>
      <c:lineChart>
        <c:grouping val="standard"/>
        <c:varyColors val="0"/>
        <c:ser>
          <c:idx val="0"/>
          <c:order val="0"/>
          <c:tx>
            <c:strRef>
              <c:f>'Sit. Ec. (#2)'!$A$6</c:f>
              <c:strCache>
                <c:ptCount val="1"/>
                <c:pt idx="0">
                  <c:v>Mejor (incluye mucho mejor y mejor)</c:v>
                </c:pt>
              </c:strCache>
            </c:strRef>
          </c:tx>
          <c:spPr>
            <a:ln>
              <a:solidFill>
                <a:srgbClr val="008000"/>
              </a:solidFill>
            </a:ln>
          </c:spPr>
          <c:marker>
            <c:symbol val="circle"/>
            <c:size val="9"/>
            <c:spPr>
              <a:solidFill>
                <a:srgbClr val="008000"/>
              </a:solidFill>
              <a:ln>
                <a:noFill/>
              </a:ln>
            </c:spPr>
          </c:marker>
          <c:dLbls>
            <c:dLbl>
              <c:idx val="4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008000"/>
                      </a:solidFill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008000"/>
                    </a:solidFill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'Sit. Ec. (#2)'!$AQ$5:$BN$5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'Sit. Ec. (#2)'!$AQ$6:$BN$6</c:f>
              <c:numCache>
                <c:formatCode>General</c:formatCode>
                <c:ptCount val="24"/>
                <c:pt idx="0">
                  <c:v>37</c:v>
                </c:pt>
                <c:pt idx="1">
                  <c:v>37</c:v>
                </c:pt>
                <c:pt idx="2">
                  <c:v>42</c:v>
                </c:pt>
                <c:pt idx="3">
                  <c:v>47</c:v>
                </c:pt>
                <c:pt idx="4">
                  <c:v>55</c:v>
                </c:pt>
                <c:pt idx="5">
                  <c:v>56</c:v>
                </c:pt>
                <c:pt idx="6">
                  <c:v>54</c:v>
                </c:pt>
                <c:pt idx="7">
                  <c:v>52</c:v>
                </c:pt>
                <c:pt idx="8">
                  <c:v>51</c:v>
                </c:pt>
                <c:pt idx="9">
                  <c:v>49</c:v>
                </c:pt>
                <c:pt idx="10" formatCode="0">
                  <c:v>46.059005458391724</c:v>
                </c:pt>
                <c:pt idx="11" formatCode="0">
                  <c:v>44.047911032889147</c:v>
                </c:pt>
                <c:pt idx="12">
                  <c:v>40</c:v>
                </c:pt>
                <c:pt idx="13" formatCode="0">
                  <c:v>38.743320422620634</c:v>
                </c:pt>
                <c:pt idx="14">
                  <c:v>35</c:v>
                </c:pt>
                <c:pt idx="15">
                  <c:v>41</c:v>
                </c:pt>
                <c:pt idx="16">
                  <c:v>41</c:v>
                </c:pt>
                <c:pt idx="17">
                  <c:v>42</c:v>
                </c:pt>
                <c:pt idx="18">
                  <c:v>37</c:v>
                </c:pt>
                <c:pt idx="19">
                  <c:v>35</c:v>
                </c:pt>
                <c:pt idx="20">
                  <c:v>31</c:v>
                </c:pt>
                <c:pt idx="21">
                  <c:v>33</c:v>
                </c:pt>
                <c:pt idx="22">
                  <c:v>33</c:v>
                </c:pt>
                <c:pt idx="23">
                  <c:v>33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6-03EF-FF4F-A902-EABCC2D68405}"/>
            </c:ext>
          </c:extLst>
        </c:ser>
        <c:ser>
          <c:idx val="1"/>
          <c:order val="1"/>
          <c:tx>
            <c:strRef>
              <c:f>'Sit. Ec. (#2)'!$A$7</c:f>
              <c:strCache>
                <c:ptCount val="1"/>
                <c:pt idx="0">
                  <c:v>Peor (incluye mucho peor y peor) </c:v>
                </c:pt>
              </c:strCache>
            </c:strRef>
          </c:tx>
          <c:spPr>
            <a:ln>
              <a:solidFill>
                <a:srgbClr val="AA0000"/>
              </a:solidFill>
            </a:ln>
          </c:spPr>
          <c:marker>
            <c:symbol val="circle"/>
            <c:size val="9"/>
            <c:spPr>
              <a:solidFill>
                <a:srgbClr val="AA0000"/>
              </a:solidFill>
              <a:ln>
                <a:noFill/>
              </a:ln>
            </c:spPr>
          </c:marker>
          <c:dLbls>
            <c:dLbl>
              <c:idx val="4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03EF-FF4F-A902-EABCC2D6840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AA0000"/>
                      </a:solidFill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AA00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'Sit. Ec. (#2)'!$AQ$5:$BN$5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'Sit. Ec. (#2)'!$AQ$7:$BN$7</c:f>
              <c:numCache>
                <c:formatCode>General</c:formatCode>
                <c:ptCount val="24"/>
                <c:pt idx="0">
                  <c:v>62</c:v>
                </c:pt>
                <c:pt idx="1">
                  <c:v>62</c:v>
                </c:pt>
                <c:pt idx="2">
                  <c:v>56</c:v>
                </c:pt>
                <c:pt idx="3">
                  <c:v>52</c:v>
                </c:pt>
                <c:pt idx="4">
                  <c:v>44</c:v>
                </c:pt>
                <c:pt idx="5">
                  <c:v>44</c:v>
                </c:pt>
                <c:pt idx="6">
                  <c:v>46</c:v>
                </c:pt>
                <c:pt idx="7">
                  <c:v>45</c:v>
                </c:pt>
                <c:pt idx="8">
                  <c:v>47</c:v>
                </c:pt>
                <c:pt idx="9">
                  <c:v>49</c:v>
                </c:pt>
                <c:pt idx="10" formatCode="0">
                  <c:v>53.197810551537145</c:v>
                </c:pt>
                <c:pt idx="11" formatCode="0">
                  <c:v>54.452704486986079</c:v>
                </c:pt>
                <c:pt idx="12">
                  <c:v>59</c:v>
                </c:pt>
                <c:pt idx="13" formatCode="0">
                  <c:v>58.696682411977321</c:v>
                </c:pt>
                <c:pt idx="14">
                  <c:v>62</c:v>
                </c:pt>
                <c:pt idx="15">
                  <c:v>57</c:v>
                </c:pt>
                <c:pt idx="16">
                  <c:v>57</c:v>
                </c:pt>
                <c:pt idx="17">
                  <c:v>57</c:v>
                </c:pt>
                <c:pt idx="18">
                  <c:v>61</c:v>
                </c:pt>
                <c:pt idx="19">
                  <c:v>64</c:v>
                </c:pt>
                <c:pt idx="20">
                  <c:v>68</c:v>
                </c:pt>
                <c:pt idx="21">
                  <c:v>65</c:v>
                </c:pt>
                <c:pt idx="22">
                  <c:v>66</c:v>
                </c:pt>
                <c:pt idx="23">
                  <c:v>65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D-03EF-FF4F-A902-EABCC2D6840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823376640"/>
        <c:axId val="-823370112"/>
      </c:lineChart>
      <c:catAx>
        <c:axId val="-823376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s-AR"/>
          </a:p>
        </c:txPr>
        <c:crossAx val="-823370112"/>
        <c:crosses val="autoZero"/>
        <c:auto val="1"/>
        <c:lblAlgn val="ctr"/>
        <c:lblOffset val="100"/>
        <c:noMultiLvlLbl val="0"/>
      </c:catAx>
      <c:valAx>
        <c:axId val="-8233701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-823376640"/>
        <c:crosses val="autoZero"/>
        <c:crossBetween val="midCat"/>
      </c:valAx>
      <c:spPr>
        <a:ln>
          <a:noFill/>
        </a:ln>
        <a:effectLst/>
      </c:spPr>
    </c:plotArea>
    <c:plotVisOnly val="1"/>
    <c:dispBlanksAs val="gap"/>
    <c:showDLblsOverMax val="0"/>
  </c:chart>
  <c:spPr>
    <a:ln>
      <a:noFill/>
    </a:ln>
    <a:effectLst/>
  </c:spPr>
  <c:txPr>
    <a:bodyPr/>
    <a:lstStyle/>
    <a:p>
      <a:pPr>
        <a:defRPr sz="1400" b="0">
          <a:latin typeface="Avenir Next LT Pro" panose="020B0504020202020204" pitchFamily="34" charset="0"/>
          <a:ea typeface="Microsoft YaHei UI" panose="020B0503020204020204" pitchFamily="34" charset="-122"/>
        </a:defRPr>
      </a:pPr>
      <a:endParaRPr lang="es-A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52687693680457E-3"/>
          <c:y val="0.2269785111531594"/>
          <c:w val="0.99067363488430626"/>
          <c:h val="0.56503949258686548"/>
        </c:manualLayout>
      </c:layout>
      <c:lineChart>
        <c:grouping val="standard"/>
        <c:varyColors val="0"/>
        <c:ser>
          <c:idx val="0"/>
          <c:order val="0"/>
          <c:tx>
            <c:strRef>
              <c:f>'Imagen Kici'!$B$5</c:f>
              <c:strCache>
                <c:ptCount val="1"/>
                <c:pt idx="0">
                  <c:v>Imagen positiva</c:v>
                </c:pt>
              </c:strCache>
            </c:strRef>
          </c:tx>
          <c:spPr>
            <a:ln w="28575" cap="rnd">
              <a:solidFill>
                <a:srgbClr val="008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008000"/>
              </a:solidFill>
              <a:ln w="9525">
                <a:noFill/>
              </a:ln>
              <a:effectLst/>
            </c:spPr>
          </c:marker>
          <c:dPt>
            <c:idx val="0"/>
            <c:marker>
              <c:symbol val="circle"/>
              <c:size val="9"/>
              <c:spPr>
                <a:solidFill>
                  <a:srgbClr val="008000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A21-C044-B39E-5DDAA7838A32}"/>
              </c:ext>
            </c:extLst>
          </c:dPt>
          <c:dPt>
            <c:idx val="1"/>
            <c:marker>
              <c:symbol val="circle"/>
              <c:size val="9"/>
              <c:spPr>
                <a:solidFill>
                  <a:srgbClr val="008000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A21-C044-B39E-5DDAA7838A32}"/>
              </c:ext>
            </c:extLst>
          </c:dPt>
          <c:dPt>
            <c:idx val="2"/>
            <c:marker>
              <c:symbol val="circle"/>
              <c:size val="9"/>
              <c:spPr>
                <a:solidFill>
                  <a:srgbClr val="008000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AA21-C044-B39E-5DDAA7838A32}"/>
              </c:ext>
            </c:extLst>
          </c:dPt>
          <c:dPt>
            <c:idx val="3"/>
            <c:marker>
              <c:symbol val="circle"/>
              <c:size val="9"/>
              <c:spPr>
                <a:solidFill>
                  <a:srgbClr val="008000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AA21-C044-B39E-5DDAA7838A32}"/>
              </c:ext>
            </c:extLst>
          </c:dPt>
          <c:dLbls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008000"/>
                      </a:solidFill>
                      <a:latin typeface="Avenir Next LT Pro" panose="020B0504020202020204" pitchFamily="34" charset="0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008000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Kici'!$A$23:$A$46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'Imagen Kici'!$B$23:$B$46</c:f>
              <c:numCache>
                <c:formatCode>General</c:formatCode>
                <c:ptCount val="24"/>
                <c:pt idx="0">
                  <c:v>34</c:v>
                </c:pt>
                <c:pt idx="1">
                  <c:v>36</c:v>
                </c:pt>
                <c:pt idx="2">
                  <c:v>36</c:v>
                </c:pt>
                <c:pt idx="3">
                  <c:v>34</c:v>
                </c:pt>
                <c:pt idx="4">
                  <c:v>25</c:v>
                </c:pt>
                <c:pt idx="5">
                  <c:v>26</c:v>
                </c:pt>
                <c:pt idx="6">
                  <c:v>29</c:v>
                </c:pt>
                <c:pt idx="7">
                  <c:v>29</c:v>
                </c:pt>
                <c:pt idx="8">
                  <c:v>31</c:v>
                </c:pt>
                <c:pt idx="9">
                  <c:v>31</c:v>
                </c:pt>
                <c:pt idx="10">
                  <c:v>34</c:v>
                </c:pt>
                <c:pt idx="11">
                  <c:v>33</c:v>
                </c:pt>
                <c:pt idx="12">
                  <c:v>36</c:v>
                </c:pt>
                <c:pt idx="13">
                  <c:v>37</c:v>
                </c:pt>
                <c:pt idx="14">
                  <c:v>37</c:v>
                </c:pt>
                <c:pt idx="15">
                  <c:v>38</c:v>
                </c:pt>
                <c:pt idx="16">
                  <c:v>35</c:v>
                </c:pt>
                <c:pt idx="17">
                  <c:v>36</c:v>
                </c:pt>
                <c:pt idx="18">
                  <c:v>36</c:v>
                </c:pt>
                <c:pt idx="19" formatCode="###0">
                  <c:v>39.544071645883861</c:v>
                </c:pt>
                <c:pt idx="20" formatCode="###0">
                  <c:v>40</c:v>
                </c:pt>
                <c:pt idx="21" formatCode="###0">
                  <c:v>37</c:v>
                </c:pt>
                <c:pt idx="22" formatCode="###0">
                  <c:v>38</c:v>
                </c:pt>
                <c:pt idx="23" formatCode="###0">
                  <c:v>37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4-AA21-C044-B39E-5DDAA7838A32}"/>
            </c:ext>
          </c:extLst>
        </c:ser>
        <c:ser>
          <c:idx val="1"/>
          <c:order val="1"/>
          <c:tx>
            <c:strRef>
              <c:f>'Imagen Kici'!$C$5</c:f>
              <c:strCache>
                <c:ptCount val="1"/>
                <c:pt idx="0">
                  <c:v>Imagen negativa</c:v>
                </c:pt>
              </c:strCache>
            </c:strRef>
          </c:tx>
          <c:spPr>
            <a:ln w="28575" cap="rnd">
              <a:solidFill>
                <a:srgbClr val="AA0000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rgbClr val="AA0000"/>
              </a:solidFill>
              <a:ln w="9525">
                <a:noFill/>
              </a:ln>
              <a:effectLst/>
            </c:spPr>
          </c:marker>
          <c:dPt>
            <c:idx val="0"/>
            <c:marker>
              <c:symbol val="circle"/>
              <c:size val="9"/>
              <c:spPr>
                <a:solidFill>
                  <a:srgbClr val="AA0000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AA21-C044-B39E-5DDAA7838A32}"/>
              </c:ext>
            </c:extLst>
          </c:dPt>
          <c:dPt>
            <c:idx val="1"/>
            <c:marker>
              <c:symbol val="circle"/>
              <c:size val="9"/>
              <c:spPr>
                <a:solidFill>
                  <a:srgbClr val="AA0000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AA21-C044-B39E-5DDAA7838A32}"/>
              </c:ext>
            </c:extLst>
          </c:dPt>
          <c:dPt>
            <c:idx val="2"/>
            <c:marker>
              <c:symbol val="circle"/>
              <c:size val="9"/>
              <c:spPr>
                <a:solidFill>
                  <a:srgbClr val="AA0000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AA21-C044-B39E-5DDAA7838A32}"/>
              </c:ext>
            </c:extLst>
          </c:dPt>
          <c:dPt>
            <c:idx val="3"/>
            <c:marker>
              <c:symbol val="circle"/>
              <c:size val="9"/>
              <c:spPr>
                <a:solidFill>
                  <a:srgbClr val="AA0000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AA21-C044-B39E-5DDAA7838A32}"/>
              </c:ext>
            </c:extLst>
          </c:dPt>
          <c:dLbls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rgbClr val="AA0000"/>
                      </a:solidFill>
                      <a:latin typeface="Avenir Next LT Pro" panose="020B0504020202020204" pitchFamily="34" charset="0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rgbClr val="AA0000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Kici'!$A$23:$A$46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'Imagen Kici'!$C$23:$C$46</c:f>
              <c:numCache>
                <c:formatCode>General</c:formatCode>
                <c:ptCount val="24"/>
                <c:pt idx="0">
                  <c:v>61</c:v>
                </c:pt>
                <c:pt idx="1">
                  <c:v>60</c:v>
                </c:pt>
                <c:pt idx="2">
                  <c:v>60</c:v>
                </c:pt>
                <c:pt idx="3">
                  <c:v>63</c:v>
                </c:pt>
                <c:pt idx="4">
                  <c:v>71</c:v>
                </c:pt>
                <c:pt idx="5">
                  <c:v>70</c:v>
                </c:pt>
                <c:pt idx="6">
                  <c:v>66</c:v>
                </c:pt>
                <c:pt idx="7">
                  <c:v>69</c:v>
                </c:pt>
                <c:pt idx="8">
                  <c:v>65</c:v>
                </c:pt>
                <c:pt idx="9">
                  <c:v>64</c:v>
                </c:pt>
                <c:pt idx="10">
                  <c:v>62</c:v>
                </c:pt>
                <c:pt idx="11">
                  <c:v>62</c:v>
                </c:pt>
                <c:pt idx="12">
                  <c:v>58</c:v>
                </c:pt>
                <c:pt idx="13">
                  <c:v>60</c:v>
                </c:pt>
                <c:pt idx="14">
                  <c:v>58</c:v>
                </c:pt>
                <c:pt idx="15">
                  <c:v>59</c:v>
                </c:pt>
                <c:pt idx="16">
                  <c:v>62</c:v>
                </c:pt>
                <c:pt idx="17">
                  <c:v>61</c:v>
                </c:pt>
                <c:pt idx="18">
                  <c:v>60</c:v>
                </c:pt>
                <c:pt idx="19" formatCode="###0">
                  <c:v>58.444672979959499</c:v>
                </c:pt>
                <c:pt idx="20" formatCode="###0">
                  <c:v>58</c:v>
                </c:pt>
                <c:pt idx="21" formatCode="###0">
                  <c:v>60</c:v>
                </c:pt>
                <c:pt idx="22" formatCode="###0">
                  <c:v>59</c:v>
                </c:pt>
                <c:pt idx="23" formatCode="###0">
                  <c:v>60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9-AA21-C044-B39E-5DDAA7838A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787722160"/>
        <c:axId val="-787722704"/>
      </c:lineChart>
      <c:catAx>
        <c:axId val="-787722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defRPr>
            </a:pPr>
            <a:endParaRPr lang="es-AR"/>
          </a:p>
        </c:txPr>
        <c:crossAx val="-787722704"/>
        <c:crosses val="autoZero"/>
        <c:auto val="1"/>
        <c:lblAlgn val="ctr"/>
        <c:lblOffset val="100"/>
        <c:tickMarkSkip val="1"/>
        <c:noMultiLvlLbl val="0"/>
      </c:catAx>
      <c:valAx>
        <c:axId val="-787722704"/>
        <c:scaling>
          <c:orientation val="minMax"/>
          <c:max val="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-7877221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Avenir Next LT Pro" panose="020B0504020202020204" pitchFamily="34" charset="0"/>
          <a:ea typeface="Microsoft YaHei UI" panose="020B0503020204020204" pitchFamily="34" charset="-122"/>
        </a:defRPr>
      </a:pPr>
      <a:endParaRPr lang="es-A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'Imagen (#6)'!$B$6</c:f>
              <c:strCache>
                <c:ptCount val="1"/>
                <c:pt idx="0">
                  <c:v>Positiva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(#6)'!$A$7:$A$25</c:f>
              <c:strCache>
                <c:ptCount val="19"/>
                <c:pt idx="0">
                  <c:v>Guillermo Francos</c:v>
                </c:pt>
                <c:pt idx="1">
                  <c:v>Patricia Bullrich</c:v>
                </c:pt>
                <c:pt idx="2">
                  <c:v>Myriam Bregman</c:v>
                </c:pt>
                <c:pt idx="3">
                  <c:v>Diego Santilli</c:v>
                </c:pt>
                <c:pt idx="4">
                  <c:v>Jorge Macri</c:v>
                </c:pt>
                <c:pt idx="5">
                  <c:v>Mauricio Macri</c:v>
                </c:pt>
                <c:pt idx="6">
                  <c:v>Axel Kicillof</c:v>
                </c:pt>
                <c:pt idx="7">
                  <c:v>Javier Milei</c:v>
                </c:pt>
                <c:pt idx="8">
                  <c:v>Luis Caputo</c:v>
                </c:pt>
                <c:pt idx="9">
                  <c:v>Juan Grabois</c:v>
                </c:pt>
                <c:pt idx="10">
                  <c:v>Federico Sturzenegger</c:v>
                </c:pt>
                <c:pt idx="11">
                  <c:v>Cristina Fernández</c:v>
                </c:pt>
                <c:pt idx="12">
                  <c:v>Victoria Villarruel</c:v>
                </c:pt>
                <c:pt idx="13">
                  <c:v>Cristian Ritondo</c:v>
                </c:pt>
                <c:pt idx="14">
                  <c:v>Alejandra Monteoliva</c:v>
                </c:pt>
                <c:pt idx="15">
                  <c:v>Martín Menem</c:v>
                </c:pt>
                <c:pt idx="16">
                  <c:v>Martín Lousteau</c:v>
                </c:pt>
                <c:pt idx="17">
                  <c:v>Pablo Quirno</c:v>
                </c:pt>
                <c:pt idx="18">
                  <c:v>Carlos Presti</c:v>
                </c:pt>
              </c:strCache>
            </c:strRef>
          </c:cat>
          <c:val>
            <c:numRef>
              <c:f>'Imagen (#6)'!$B$7:$B$25</c:f>
              <c:numCache>
                <c:formatCode>General</c:formatCode>
                <c:ptCount val="19"/>
                <c:pt idx="0">
                  <c:v>46</c:v>
                </c:pt>
                <c:pt idx="1">
                  <c:v>43</c:v>
                </c:pt>
                <c:pt idx="2">
                  <c:v>40</c:v>
                </c:pt>
                <c:pt idx="3">
                  <c:v>39</c:v>
                </c:pt>
                <c:pt idx="4">
                  <c:v>37</c:v>
                </c:pt>
                <c:pt idx="5">
                  <c:v>37</c:v>
                </c:pt>
                <c:pt idx="6">
                  <c:v>37</c:v>
                </c:pt>
                <c:pt idx="7">
                  <c:v>35</c:v>
                </c:pt>
                <c:pt idx="8">
                  <c:v>33</c:v>
                </c:pt>
                <c:pt idx="9">
                  <c:v>32</c:v>
                </c:pt>
                <c:pt idx="10">
                  <c:v>31</c:v>
                </c:pt>
                <c:pt idx="11">
                  <c:v>29</c:v>
                </c:pt>
                <c:pt idx="12">
                  <c:v>28</c:v>
                </c:pt>
                <c:pt idx="13">
                  <c:v>27</c:v>
                </c:pt>
                <c:pt idx="14">
                  <c:v>26</c:v>
                </c:pt>
                <c:pt idx="15">
                  <c:v>25</c:v>
                </c:pt>
                <c:pt idx="16">
                  <c:v>24</c:v>
                </c:pt>
                <c:pt idx="17">
                  <c:v>23</c:v>
                </c:pt>
                <c:pt idx="18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90-034E-B5C1-3174D566D9AC}"/>
            </c:ext>
          </c:extLst>
        </c:ser>
        <c:ser>
          <c:idx val="1"/>
          <c:order val="1"/>
          <c:tx>
            <c:strRef>
              <c:f>'Imagen (#6)'!$C$6</c:f>
              <c:strCache>
                <c:ptCount val="1"/>
                <c:pt idx="0">
                  <c:v>No responde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(#6)'!$A$7:$A$25</c:f>
              <c:strCache>
                <c:ptCount val="19"/>
                <c:pt idx="0">
                  <c:v>Guillermo Francos</c:v>
                </c:pt>
                <c:pt idx="1">
                  <c:v>Patricia Bullrich</c:v>
                </c:pt>
                <c:pt idx="2">
                  <c:v>Myriam Bregman</c:v>
                </c:pt>
                <c:pt idx="3">
                  <c:v>Diego Santilli</c:v>
                </c:pt>
                <c:pt idx="4">
                  <c:v>Jorge Macri</c:v>
                </c:pt>
                <c:pt idx="5">
                  <c:v>Mauricio Macri</c:v>
                </c:pt>
                <c:pt idx="6">
                  <c:v>Axel Kicillof</c:v>
                </c:pt>
                <c:pt idx="7">
                  <c:v>Javier Milei</c:v>
                </c:pt>
                <c:pt idx="8">
                  <c:v>Luis Caputo</c:v>
                </c:pt>
                <c:pt idx="9">
                  <c:v>Juan Grabois</c:v>
                </c:pt>
                <c:pt idx="10">
                  <c:v>Federico Sturzenegger</c:v>
                </c:pt>
                <c:pt idx="11">
                  <c:v>Cristina Fernández</c:v>
                </c:pt>
                <c:pt idx="12">
                  <c:v>Victoria Villarruel</c:v>
                </c:pt>
                <c:pt idx="13">
                  <c:v>Cristian Ritondo</c:v>
                </c:pt>
                <c:pt idx="14">
                  <c:v>Alejandra Monteoliva</c:v>
                </c:pt>
                <c:pt idx="15">
                  <c:v>Martín Menem</c:v>
                </c:pt>
                <c:pt idx="16">
                  <c:v>Martín Lousteau</c:v>
                </c:pt>
                <c:pt idx="17">
                  <c:v>Pablo Quirno</c:v>
                </c:pt>
                <c:pt idx="18">
                  <c:v>Carlos Presti</c:v>
                </c:pt>
              </c:strCache>
            </c:strRef>
          </c:cat>
          <c:val>
            <c:numRef>
              <c:f>'Imagen (#6)'!$C$7:$C$25</c:f>
              <c:numCache>
                <c:formatCode>General</c:formatCode>
                <c:ptCount val="19"/>
                <c:pt idx="0">
                  <c:v>4</c:v>
                </c:pt>
                <c:pt idx="1">
                  <c:v>4</c:v>
                </c:pt>
                <c:pt idx="2">
                  <c:v>2</c:v>
                </c:pt>
                <c:pt idx="3">
                  <c:v>6</c:v>
                </c:pt>
                <c:pt idx="4">
                  <c:v>7</c:v>
                </c:pt>
                <c:pt idx="5">
                  <c:v>6</c:v>
                </c:pt>
                <c:pt idx="6">
                  <c:v>3</c:v>
                </c:pt>
                <c:pt idx="7">
                  <c:v>4</c:v>
                </c:pt>
                <c:pt idx="8">
                  <c:v>9</c:v>
                </c:pt>
                <c:pt idx="9">
                  <c:v>7</c:v>
                </c:pt>
                <c:pt idx="10">
                  <c:v>10</c:v>
                </c:pt>
                <c:pt idx="11">
                  <c:v>6</c:v>
                </c:pt>
                <c:pt idx="12">
                  <c:v>10</c:v>
                </c:pt>
                <c:pt idx="13">
                  <c:v>16</c:v>
                </c:pt>
                <c:pt idx="14">
                  <c:v>26</c:v>
                </c:pt>
                <c:pt idx="15">
                  <c:v>9</c:v>
                </c:pt>
                <c:pt idx="16">
                  <c:v>2</c:v>
                </c:pt>
                <c:pt idx="17">
                  <c:v>34</c:v>
                </c:pt>
                <c:pt idx="18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A90-034E-B5C1-3174D566D9AC}"/>
            </c:ext>
          </c:extLst>
        </c:ser>
        <c:ser>
          <c:idx val="2"/>
          <c:order val="2"/>
          <c:tx>
            <c:strRef>
              <c:f>'Imagen (#6)'!$D$6</c:f>
              <c:strCache>
                <c:ptCount val="1"/>
                <c:pt idx="0">
                  <c:v>Negativa </c:v>
                </c:pt>
              </c:strCache>
            </c:strRef>
          </c:tx>
          <c:spPr>
            <a:solidFill>
              <a:srgbClr val="AA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'Imagen (#6)'!$A$7:$A$25</c:f>
              <c:strCache>
                <c:ptCount val="19"/>
                <c:pt idx="0">
                  <c:v>Guillermo Francos</c:v>
                </c:pt>
                <c:pt idx="1">
                  <c:v>Patricia Bullrich</c:v>
                </c:pt>
                <c:pt idx="2">
                  <c:v>Myriam Bregman</c:v>
                </c:pt>
                <c:pt idx="3">
                  <c:v>Diego Santilli</c:v>
                </c:pt>
                <c:pt idx="4">
                  <c:v>Jorge Macri</c:v>
                </c:pt>
                <c:pt idx="5">
                  <c:v>Mauricio Macri</c:v>
                </c:pt>
                <c:pt idx="6">
                  <c:v>Axel Kicillof</c:v>
                </c:pt>
                <c:pt idx="7">
                  <c:v>Javier Milei</c:v>
                </c:pt>
                <c:pt idx="8">
                  <c:v>Luis Caputo</c:v>
                </c:pt>
                <c:pt idx="9">
                  <c:v>Juan Grabois</c:v>
                </c:pt>
                <c:pt idx="10">
                  <c:v>Federico Sturzenegger</c:v>
                </c:pt>
                <c:pt idx="11">
                  <c:v>Cristina Fernández</c:v>
                </c:pt>
                <c:pt idx="12">
                  <c:v>Victoria Villarruel</c:v>
                </c:pt>
                <c:pt idx="13">
                  <c:v>Cristian Ritondo</c:v>
                </c:pt>
                <c:pt idx="14">
                  <c:v>Alejandra Monteoliva</c:v>
                </c:pt>
                <c:pt idx="15">
                  <c:v>Martín Menem</c:v>
                </c:pt>
                <c:pt idx="16">
                  <c:v>Martín Lousteau</c:v>
                </c:pt>
                <c:pt idx="17">
                  <c:v>Pablo Quirno</c:v>
                </c:pt>
                <c:pt idx="18">
                  <c:v>Carlos Presti</c:v>
                </c:pt>
              </c:strCache>
            </c:strRef>
          </c:cat>
          <c:val>
            <c:numRef>
              <c:f>'Imagen (#6)'!$D$7:$D$25</c:f>
              <c:numCache>
                <c:formatCode>General</c:formatCode>
                <c:ptCount val="19"/>
                <c:pt idx="0">
                  <c:v>41</c:v>
                </c:pt>
                <c:pt idx="1">
                  <c:v>53</c:v>
                </c:pt>
                <c:pt idx="2">
                  <c:v>54</c:v>
                </c:pt>
                <c:pt idx="3">
                  <c:v>55</c:v>
                </c:pt>
                <c:pt idx="4">
                  <c:v>56</c:v>
                </c:pt>
                <c:pt idx="5">
                  <c:v>57</c:v>
                </c:pt>
                <c:pt idx="6">
                  <c:v>60</c:v>
                </c:pt>
                <c:pt idx="7">
                  <c:v>61</c:v>
                </c:pt>
                <c:pt idx="8">
                  <c:v>58</c:v>
                </c:pt>
                <c:pt idx="9">
                  <c:v>61</c:v>
                </c:pt>
                <c:pt idx="10">
                  <c:v>59</c:v>
                </c:pt>
                <c:pt idx="11">
                  <c:v>65</c:v>
                </c:pt>
                <c:pt idx="12">
                  <c:v>62</c:v>
                </c:pt>
                <c:pt idx="13">
                  <c:v>57</c:v>
                </c:pt>
                <c:pt idx="14">
                  <c:v>48</c:v>
                </c:pt>
                <c:pt idx="15">
                  <c:v>66</c:v>
                </c:pt>
                <c:pt idx="16">
                  <c:v>66</c:v>
                </c:pt>
                <c:pt idx="17">
                  <c:v>44</c:v>
                </c:pt>
                <c:pt idx="18">
                  <c:v>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A90-034E-B5C1-3174D566D9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787720528"/>
        <c:axId val="-787729776"/>
      </c:barChart>
      <c:catAx>
        <c:axId val="-7877205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7729776"/>
        <c:crosses val="autoZero"/>
        <c:auto val="1"/>
        <c:lblAlgn val="ctr"/>
        <c:lblOffset val="100"/>
        <c:noMultiLvlLbl val="0"/>
      </c:catAx>
      <c:valAx>
        <c:axId val="-787729776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-787720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'Coyuntura 2'!$K$9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'Coyuntura 2'!$J$10:$J$12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2'!$K$10:$K$12</c:f>
              <c:numCache>
                <c:formatCode>##,#00</c:formatCode>
                <c:ptCount val="3"/>
                <c:pt idx="0">
                  <c:v>-10</c:v>
                </c:pt>
                <c:pt idx="1">
                  <c:v>-16</c:v>
                </c:pt>
                <c:pt idx="2">
                  <c:v>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843-AB46-8DFB-29C508A73D81}"/>
            </c:ext>
          </c:extLst>
        </c:ser>
        <c:ser>
          <c:idx val="2"/>
          <c:order val="1"/>
          <c:tx>
            <c:strRef>
              <c:f>'Coyuntura 2'!$L$9</c:f>
              <c:strCache>
                <c:ptCount val="1"/>
                <c:pt idx="0">
                  <c:v>Mucho peor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'Coyuntura 2'!$J$10:$J$12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2'!$L$10:$L$12</c:f>
              <c:numCache>
                <c:formatCode>0</c:formatCode>
                <c:ptCount val="3"/>
                <c:pt idx="0">
                  <c:v>-59</c:v>
                </c:pt>
                <c:pt idx="1">
                  <c:v>-23</c:v>
                </c:pt>
                <c:pt idx="2">
                  <c:v>-92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843-AB46-8DFB-29C508A73D81}"/>
            </c:ext>
          </c:extLst>
        </c:ser>
        <c:ser>
          <c:idx val="3"/>
          <c:order val="2"/>
          <c:tx>
            <c:strRef>
              <c:f>'Coyuntura 2'!$M$9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0F4D"/>
            </a:solidFill>
            <a:ln>
              <a:noFill/>
            </a:ln>
            <a:effectLst/>
          </c:spPr>
          <c:invertIfNegative val="0"/>
          <c:cat>
            <c:strRef>
              <c:f>'Coyuntura 2'!$J$10:$J$12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2'!$M$10:$M$12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843-AB46-8DFB-29C508A73D81}"/>
            </c:ext>
          </c:extLst>
        </c:ser>
        <c:ser>
          <c:idx val="4"/>
          <c:order val="3"/>
          <c:tx>
            <c:strRef>
              <c:f>'Coyuntura 2'!$N$9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8585"/>
            </a:solidFill>
            <a:ln>
              <a:noFill/>
            </a:ln>
            <a:effectLst/>
          </c:spPr>
          <c:invertIfNegative val="0"/>
          <c:cat>
            <c:strRef>
              <c:f>'Coyuntura 2'!$J$10:$J$12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2'!$N$10:$N$12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843-AB46-8DFB-29C508A73D81}"/>
            </c:ext>
          </c:extLst>
        </c:ser>
        <c:ser>
          <c:idx val="5"/>
          <c:order val="4"/>
          <c:tx>
            <c:strRef>
              <c:f>'Coyuntura 2'!$O$9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'Coyuntura 2'!$J$10:$J$12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2'!$O$10:$O$12</c:f>
              <c:numCache>
                <c:formatCode>#,#00</c:formatCode>
                <c:ptCount val="3"/>
                <c:pt idx="0">
                  <c:v>10</c:v>
                </c:pt>
                <c:pt idx="1">
                  <c:v>16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843-AB46-8DFB-29C508A73D81}"/>
            </c:ext>
          </c:extLst>
        </c:ser>
        <c:ser>
          <c:idx val="7"/>
          <c:order val="5"/>
          <c:tx>
            <c:strRef>
              <c:f>'Coyuntura 2'!$P$9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cat>
            <c:strRef>
              <c:f>'Coyuntura 2'!$J$10:$J$12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2'!$P$10:$P$12</c:f>
              <c:numCache>
                <c:formatCode>0</c:formatCode>
                <c:ptCount val="3"/>
                <c:pt idx="0">
                  <c:v>21</c:v>
                </c:pt>
                <c:pt idx="1">
                  <c:v>45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843-AB46-8DFB-29C508A73D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787729232"/>
        <c:axId val="-787718352"/>
      </c:barChart>
      <c:catAx>
        <c:axId val="-7877292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7718352"/>
        <c:crosses val="autoZero"/>
        <c:auto val="1"/>
        <c:lblAlgn val="ctr"/>
        <c:lblOffset val="100"/>
        <c:noMultiLvlLbl val="0"/>
      </c:catAx>
      <c:valAx>
        <c:axId val="-787718352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;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772923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'Coyuntura 1'!$A$2</c:f>
              <c:strCache>
                <c:ptCount val="1"/>
                <c:pt idx="0">
                  <c:v>Muy optimista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dLbls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B286-F642-AF62-A685CD0DC2C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1'!$B$1:$D$1</c:f>
              <c:strCache>
                <c:ptCount val="3"/>
                <c:pt idx="0">
                  <c:v>Total</c:v>
                </c:pt>
                <c:pt idx="1">
                  <c:v>FP</c:v>
                </c:pt>
                <c:pt idx="2">
                  <c:v>LLA</c:v>
                </c:pt>
              </c:strCache>
            </c:strRef>
          </c:cat>
          <c:val>
            <c:numRef>
              <c:f>'Coyuntura 1'!$B$2:$D$2</c:f>
              <c:numCache>
                <c:formatCode>General</c:formatCode>
                <c:ptCount val="3"/>
                <c:pt idx="0">
                  <c:v>20</c:v>
                </c:pt>
                <c:pt idx="1">
                  <c:v>20</c:v>
                </c:pt>
                <c:pt idx="2">
                  <c:v>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286-F642-AF62-A685CD0DC2C8}"/>
            </c:ext>
          </c:extLst>
        </c:ser>
        <c:ser>
          <c:idx val="1"/>
          <c:order val="1"/>
          <c:tx>
            <c:strRef>
              <c:f>'Coyuntura 1'!$A$3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1'!$B$1:$D$1</c:f>
              <c:strCache>
                <c:ptCount val="3"/>
                <c:pt idx="0">
                  <c:v>Total</c:v>
                </c:pt>
                <c:pt idx="1">
                  <c:v>FP</c:v>
                </c:pt>
                <c:pt idx="2">
                  <c:v>LLA</c:v>
                </c:pt>
              </c:strCache>
            </c:strRef>
          </c:cat>
          <c:val>
            <c:numRef>
              <c:f>'Coyuntura 1'!$B$3:$D$3</c:f>
              <c:numCache>
                <c:formatCode>General</c:formatCode>
                <c:ptCount val="3"/>
                <c:pt idx="0">
                  <c:v>17</c:v>
                </c:pt>
                <c:pt idx="1">
                  <c:v>21</c:v>
                </c:pt>
                <c:pt idx="2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286-F642-AF62-A685CD0DC2C8}"/>
            </c:ext>
          </c:extLst>
        </c:ser>
        <c:ser>
          <c:idx val="2"/>
          <c:order val="2"/>
          <c:tx>
            <c:strRef>
              <c:f>'Coyuntura 1'!$A$4</c:f>
              <c:strCache>
                <c:ptCount val="1"/>
                <c:pt idx="0">
                  <c:v>Muy pesimista 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1'!$B$1:$D$1</c:f>
              <c:strCache>
                <c:ptCount val="3"/>
                <c:pt idx="0">
                  <c:v>Total</c:v>
                </c:pt>
                <c:pt idx="1">
                  <c:v>FP</c:v>
                </c:pt>
                <c:pt idx="2">
                  <c:v>LLA</c:v>
                </c:pt>
              </c:strCache>
            </c:strRef>
          </c:cat>
          <c:val>
            <c:numRef>
              <c:f>'Coyuntura 1'!$B$4:$D$4</c:f>
              <c:numCache>
                <c:formatCode>General</c:formatCode>
                <c:ptCount val="3"/>
                <c:pt idx="0">
                  <c:v>63</c:v>
                </c:pt>
                <c:pt idx="1">
                  <c:v>59</c:v>
                </c:pt>
                <c:pt idx="2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286-F642-AF62-A685CD0DC2C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4"/>
        <c:overlap val="100"/>
        <c:axId val="-787719440"/>
        <c:axId val="-787717808"/>
      </c:barChart>
      <c:catAx>
        <c:axId val="-7877194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787717808"/>
        <c:crosses val="autoZero"/>
        <c:auto val="1"/>
        <c:lblAlgn val="ctr"/>
        <c:lblOffset val="100"/>
        <c:noMultiLvlLbl val="0"/>
      </c:catAx>
      <c:valAx>
        <c:axId val="-787717808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-787719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Avenir Next LT Pro" panose="020B0504020202020204" pitchFamily="34" charset="77"/>
        </a:defRPr>
      </a:pPr>
      <a:endParaRPr lang="es-A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dk2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040795707818575"/>
          <c:y val="4.2428741517304129E-2"/>
          <c:w val="0.44694541108335634"/>
          <c:h val="0.92762188691645875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0">
                  <a:sysClr val="windowText" lastClr="000000">
                    <a:lumMod val="95000"/>
                    <a:lumOff val="5000"/>
                  </a:sysClr>
                </a:gs>
                <a:gs pos="100000">
                  <a:srgbClr val="EAB200"/>
                </a:gs>
              </a:gsLst>
              <a:lin ang="10800000" scaled="1"/>
            </a:gra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A52-C741-B7CB-AB967EC459AF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5A52-C741-B7CB-AB967EC459AF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5A52-C741-B7CB-AB967EC459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4'!$A$5:$A$14</c:f>
              <c:strCache>
                <c:ptCount val="10"/>
                <c:pt idx="0">
                  <c:v>Ninguna</c:v>
                </c:pt>
                <c:pt idx="1">
                  <c:v>Salir de deudas</c:v>
                </c:pt>
                <c:pt idx="2">
                  <c:v>Cambiar o comprar un auto</c:v>
                </c:pt>
                <c:pt idx="3">
                  <c:v>Ahorrar para una inversión o un proyecto importante</c:v>
                </c:pt>
                <c:pt idx="4">
                  <c:v>Construir, ampliar o mejorar mi vivienda</c:v>
                </c:pt>
                <c:pt idx="5">
                  <c:v>Mudarme</c:v>
                </c:pt>
                <c:pt idx="6">
                  <c:v>Empezar un emprendimiento o negocio propio</c:v>
                </c:pt>
                <c:pt idx="7">
                  <c:v>Cambiar de trabajo</c:v>
                </c:pt>
                <c:pt idx="8">
                  <c:v>Comprar una vivienda</c:v>
                </c:pt>
                <c:pt idx="9">
                  <c:v>Viajar</c:v>
                </c:pt>
              </c:strCache>
            </c:strRef>
          </c:cat>
          <c:val>
            <c:numRef>
              <c:f>'Coyuntura 4'!$B$5:$B$14</c:f>
              <c:numCache>
                <c:formatCode>General</c:formatCode>
                <c:ptCount val="10"/>
                <c:pt idx="0">
                  <c:v>36</c:v>
                </c:pt>
                <c:pt idx="1">
                  <c:v>25</c:v>
                </c:pt>
                <c:pt idx="2">
                  <c:v>15</c:v>
                </c:pt>
                <c:pt idx="3">
                  <c:v>14</c:v>
                </c:pt>
                <c:pt idx="4">
                  <c:v>13</c:v>
                </c:pt>
                <c:pt idx="5">
                  <c:v>10</c:v>
                </c:pt>
                <c:pt idx="6">
                  <c:v>6</c:v>
                </c:pt>
                <c:pt idx="7">
                  <c:v>4</c:v>
                </c:pt>
                <c:pt idx="8">
                  <c:v>4</c:v>
                </c:pt>
                <c:pt idx="9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A52-C741-B7CB-AB967EC459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787724336"/>
        <c:axId val="-787721616"/>
      </c:barChart>
      <c:catAx>
        <c:axId val="-7877243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7721616"/>
        <c:crosses val="autoZero"/>
        <c:auto val="1"/>
        <c:lblAlgn val="ctr"/>
        <c:lblOffset val="100"/>
        <c:noMultiLvlLbl val="0"/>
      </c:catAx>
      <c:valAx>
        <c:axId val="-787721616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787724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es-AR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0123934796083234"/>
          <c:y val="0.10582318043398956"/>
          <c:w val="0.39763724833131531"/>
          <c:h val="0.842355765872287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18000">
                  <a:srgbClr val="22142C"/>
                </a:gs>
                <a:gs pos="0">
                  <a:sysClr val="windowText" lastClr="000000">
                    <a:lumMod val="95000"/>
                    <a:lumOff val="5000"/>
                  </a:sysClr>
                </a:gs>
                <a:gs pos="100000">
                  <a:srgbClr val="7030A0"/>
                </a:gs>
              </a:gsLst>
              <a:lin ang="10800000" scaled="1"/>
            </a:gra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gradFill>
                <a:gsLst>
                  <a:gs pos="18000">
                    <a:srgbClr val="22142C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7030A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C20-574A-8217-485B5A9B5BEA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18000">
                    <a:srgbClr val="22142C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7030A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C20-574A-8217-485B5A9B5BEA}"/>
              </c:ext>
            </c:extLst>
          </c:dPt>
          <c:dPt>
            <c:idx val="12"/>
            <c:invertIfNegative val="0"/>
            <c:bubble3D val="0"/>
            <c:spPr>
              <a:gradFill>
                <a:gsLst>
                  <a:gs pos="18000">
                    <a:srgbClr val="22142C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7030A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C20-574A-8217-485B5A9B5B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5'!$A$25:$A$34</c:f>
              <c:strCache>
                <c:ptCount val="10"/>
                <c:pt idx="0">
                  <c:v>Ahorrar para una inversión o un proyecto importante</c:v>
                </c:pt>
                <c:pt idx="1">
                  <c:v>Cambiar o comprar un auto</c:v>
                </c:pt>
                <c:pt idx="2">
                  <c:v>Construir, ampliar o mejorar mi vivienda</c:v>
                </c:pt>
                <c:pt idx="3">
                  <c:v>Salir de deudas</c:v>
                </c:pt>
                <c:pt idx="4">
                  <c:v>Ninguna</c:v>
                </c:pt>
                <c:pt idx="5">
                  <c:v>Mudarme</c:v>
                </c:pt>
                <c:pt idx="6">
                  <c:v>Empezar un emprendimiento o negocio propio</c:v>
                </c:pt>
                <c:pt idx="7">
                  <c:v>Comprar una vivienda</c:v>
                </c:pt>
                <c:pt idx="8">
                  <c:v>Viajar</c:v>
                </c:pt>
                <c:pt idx="9">
                  <c:v>Cambiar de trabajo</c:v>
                </c:pt>
              </c:strCache>
            </c:strRef>
          </c:cat>
          <c:val>
            <c:numRef>
              <c:f>'Coyuntura 5'!$B$25:$B$34</c:f>
              <c:numCache>
                <c:formatCode>General</c:formatCode>
                <c:ptCount val="10"/>
                <c:pt idx="0">
                  <c:v>27</c:v>
                </c:pt>
                <c:pt idx="1">
                  <c:v>26</c:v>
                </c:pt>
                <c:pt idx="2">
                  <c:v>23</c:v>
                </c:pt>
                <c:pt idx="3">
                  <c:v>22</c:v>
                </c:pt>
                <c:pt idx="4">
                  <c:v>21</c:v>
                </c:pt>
                <c:pt idx="5">
                  <c:v>15</c:v>
                </c:pt>
                <c:pt idx="6">
                  <c:v>11</c:v>
                </c:pt>
                <c:pt idx="7">
                  <c:v>7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C20-574A-8217-485B5A9B5B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overlap val="14"/>
        <c:axId val="-787727600"/>
        <c:axId val="-787727056"/>
      </c:barChart>
      <c:catAx>
        <c:axId val="-7877276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defRPr>
            </a:pPr>
            <a:endParaRPr lang="es-AR"/>
          </a:p>
        </c:txPr>
        <c:crossAx val="-787727056"/>
        <c:crosses val="autoZero"/>
        <c:auto val="1"/>
        <c:lblAlgn val="ctr"/>
        <c:lblOffset val="100"/>
        <c:noMultiLvlLbl val="0"/>
      </c:catAx>
      <c:valAx>
        <c:axId val="-787727056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787727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Microsoft YaHei UI" panose="020B0503020204020204" pitchFamily="34" charset="-122"/>
          <a:ea typeface="Microsoft YaHei UI" panose="020B0503020204020204" pitchFamily="34" charset="-122"/>
        </a:defRPr>
      </a:pPr>
      <a:endParaRPr lang="es-A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42722970824938"/>
          <c:y val="0.10582318043398956"/>
          <c:w val="0.48468901348960969"/>
          <c:h val="0.842355765872287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15100">
                  <a:srgbClr val="0B262F"/>
                </a:gs>
                <a:gs pos="0">
                  <a:sysClr val="windowText" lastClr="000000">
                    <a:lumMod val="95000"/>
                    <a:lumOff val="5000"/>
                  </a:sysClr>
                </a:gs>
                <a:gs pos="100000">
                  <a:srgbClr val="00B0F0"/>
                </a:gs>
              </a:gsLst>
              <a:lin ang="10800000" scaled="1"/>
            </a:gra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44D7-2747-A05E-4CC17803E11A}"/>
              </c:ext>
            </c:extLst>
          </c:dPt>
          <c:dPt>
            <c:idx val="8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4D7-2747-A05E-4CC17803E11A}"/>
              </c:ext>
            </c:extLst>
          </c:dPt>
          <c:dPt>
            <c:idx val="9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44D7-2747-A05E-4CC17803E11A}"/>
              </c:ext>
            </c:extLst>
          </c:dPt>
          <c:dPt>
            <c:idx val="10"/>
            <c:invertIfNegative val="0"/>
            <c:bubble3D val="0"/>
            <c:spPr>
              <a:gradFill>
                <a:gsLst>
                  <a:gs pos="15100">
                    <a:srgbClr val="0B262F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4D7-2747-A05E-4CC17803E11A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15100">
                    <a:srgbClr val="0B262F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4D7-2747-A05E-4CC17803E11A}"/>
              </c:ext>
            </c:extLst>
          </c:dPt>
          <c:dPt>
            <c:idx val="12"/>
            <c:invertIfNegative val="0"/>
            <c:bubble3D val="0"/>
            <c:spPr>
              <a:gradFill>
                <a:gsLst>
                  <a:gs pos="15100">
                    <a:srgbClr val="0B262F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4D7-2747-A05E-4CC17803E11A}"/>
              </c:ext>
            </c:extLst>
          </c:dPt>
          <c:dLbls>
            <c:dLbl>
              <c:idx val="5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44D7-2747-A05E-4CC17803E11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5.5066597463633821E-2"/>
                  <c:y val="1.1309620274288724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4D7-2747-A05E-4CC17803E11A}"/>
                </c:ext>
                <c:ext xmlns:c15="http://schemas.microsoft.com/office/drawing/2012/chart" uri="{CE6537A1-D6FC-4f65-9D91-7224C49458BB}">
                  <c15:layout>
                    <c:manualLayout>
                      <c:w val="7.3718942817273175E-2"/>
                      <c:h val="4.6668144949070907E-2"/>
                    </c:manualLayout>
                  </c15:layout>
                </c:ext>
              </c:extLst>
            </c:dLbl>
            <c:dLbl>
              <c:idx val="7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Avenir Next LT Pro" panose="020B0504020202020204" pitchFamily="34" charset="77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44D7-2747-A05E-4CC17803E11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Avenir Next LT Pro" panose="020B0504020202020204" pitchFamily="34" charset="77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4D7-2747-A05E-4CC17803E11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Avenir Next LT Pro" panose="020B0504020202020204" pitchFamily="34" charset="77"/>
                      <a:ea typeface="Microsoft YaHei UI" panose="020B0503020204020204" pitchFamily="34" charset="-122"/>
                      <a:cs typeface="+mn-cs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44D7-2747-A05E-4CC17803E11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77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5'!$A$9:$A$18</c:f>
              <c:strCache>
                <c:ptCount val="10"/>
                <c:pt idx="0">
                  <c:v>Ninguna</c:v>
                </c:pt>
                <c:pt idx="1">
                  <c:v>Salir de deudas</c:v>
                </c:pt>
                <c:pt idx="2">
                  <c:v>Cambiar o comprar un auto</c:v>
                </c:pt>
                <c:pt idx="3">
                  <c:v>Construir, ampliar o mejorar mi vivienda</c:v>
                </c:pt>
                <c:pt idx="4">
                  <c:v>Mudarme</c:v>
                </c:pt>
                <c:pt idx="5">
                  <c:v>Cambiar de trabajo</c:v>
                </c:pt>
                <c:pt idx="6">
                  <c:v>Ahorrar para una inversión o un proyecto importante</c:v>
                </c:pt>
                <c:pt idx="7">
                  <c:v>Empezar un emprendimiento o negocio propio</c:v>
                </c:pt>
                <c:pt idx="8">
                  <c:v>Comprar una vivienda</c:v>
                </c:pt>
                <c:pt idx="9">
                  <c:v>Viajar</c:v>
                </c:pt>
              </c:strCache>
            </c:strRef>
          </c:cat>
          <c:val>
            <c:numRef>
              <c:f>'Coyuntura 5'!$B$9:$B$18</c:f>
              <c:numCache>
                <c:formatCode>General</c:formatCode>
                <c:ptCount val="10"/>
                <c:pt idx="0">
                  <c:v>53</c:v>
                </c:pt>
                <c:pt idx="1">
                  <c:v>27</c:v>
                </c:pt>
                <c:pt idx="2">
                  <c:v>8</c:v>
                </c:pt>
                <c:pt idx="3">
                  <c:v>7</c:v>
                </c:pt>
                <c:pt idx="4">
                  <c:v>5</c:v>
                </c:pt>
                <c:pt idx="5">
                  <c:v>4</c:v>
                </c:pt>
                <c:pt idx="6">
                  <c:v>3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4D7-2747-A05E-4CC17803E1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overlap val="14"/>
        <c:axId val="-787726512"/>
        <c:axId val="-787725968"/>
      </c:barChart>
      <c:catAx>
        <c:axId val="-7877265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defRPr>
            </a:pPr>
            <a:endParaRPr lang="es-AR"/>
          </a:p>
        </c:txPr>
        <c:crossAx val="-787725968"/>
        <c:crosses val="autoZero"/>
        <c:auto val="1"/>
        <c:lblAlgn val="ctr"/>
        <c:lblOffset val="100"/>
        <c:noMultiLvlLbl val="0"/>
      </c:catAx>
      <c:valAx>
        <c:axId val="-787725968"/>
        <c:scaling>
          <c:orientation val="minMax"/>
          <c:max val="55"/>
          <c:min val="0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787726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Microsoft YaHei UI" panose="020B0503020204020204" pitchFamily="34" charset="-122"/>
          <a:ea typeface="Microsoft YaHei UI" panose="020B0503020204020204" pitchFamily="34" charset="-122"/>
        </a:defRPr>
      </a:pPr>
      <a:endParaRPr lang="es-A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dk2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040799678171954"/>
          <c:y val="4.5646180034521172E-2"/>
          <c:w val="0.48534840214886515"/>
          <c:h val="0.92762188691645875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0">
                  <a:sysClr val="windowText" lastClr="000000">
                    <a:lumMod val="95000"/>
                    <a:lumOff val="5000"/>
                  </a:sysClr>
                </a:gs>
                <a:gs pos="100000">
                  <a:srgbClr val="FD1E93"/>
                </a:gs>
              </a:gsLst>
              <a:lin ang="108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4000">
                    <a:srgbClr val="4B1130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FD1E93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0ED-4182-93E5-C331C4226482}"/>
              </c:ext>
            </c:extLst>
          </c:dPt>
          <c:dPt>
            <c:idx val="8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FD1E93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8D0-D844-85CD-C687ECC1787A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28D0-D844-85CD-C687ECC1787A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28D0-D844-85CD-C687ECC1787A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28D0-D844-85CD-C687ECC1787A}"/>
              </c:ext>
            </c:extLst>
          </c:dPt>
          <c:dLbls>
            <c:dLbl>
              <c:idx val="8"/>
              <c:layout>
                <c:manualLayout>
                  <c:x val="-2.9868937053589027E-2"/>
                  <c:y val="5.0669560248150656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8D0-D844-85CD-C687ECC1787A}"/>
                </c:ext>
                <c:ext xmlns:c15="http://schemas.microsoft.com/office/drawing/2012/chart" uri="{CE6537A1-D6FC-4f65-9D91-7224C49458BB}">
                  <c15:layout>
                    <c:manualLayout>
                      <c:w val="3.8552280033401304E-2"/>
                      <c:h val="5.2574229005637747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6'!$A$5:$A$13</c:f>
              <c:strCache>
                <c:ptCount val="9"/>
                <c:pt idx="0">
                  <c:v>No me alcanza el dinero</c:v>
                </c:pt>
                <c:pt idx="1">
                  <c:v>No puedo ahorrar</c:v>
                </c:pt>
                <c:pt idx="2">
                  <c:v>La incertidumbre sobre la economía del país</c:v>
                </c:pt>
                <c:pt idx="3">
                  <c:v>Prefiero esperar a que la situación sea más favorable</c:v>
                </c:pt>
                <c:pt idx="4">
                  <c:v>Hoy no tengo proyectos de ese tipo</c:v>
                </c:pt>
                <c:pt idx="5">
                  <c:v>No consigo financiamiento o crédito</c:v>
                </c:pt>
                <c:pt idx="6">
                  <c:v>Mi trabajo o mis ingresos son inestables</c:v>
                </c:pt>
                <c:pt idx="7">
                  <c:v>Otro</c:v>
                </c:pt>
                <c:pt idx="8">
                  <c:v>No sé</c:v>
                </c:pt>
              </c:strCache>
            </c:strRef>
          </c:cat>
          <c:val>
            <c:numRef>
              <c:f>'Coyuntura 6'!$B$5:$B$13</c:f>
              <c:numCache>
                <c:formatCode>General</c:formatCode>
                <c:ptCount val="9"/>
                <c:pt idx="0">
                  <c:v>40</c:v>
                </c:pt>
                <c:pt idx="1">
                  <c:v>18</c:v>
                </c:pt>
                <c:pt idx="2">
                  <c:v>13</c:v>
                </c:pt>
                <c:pt idx="3">
                  <c:v>7</c:v>
                </c:pt>
                <c:pt idx="4">
                  <c:v>7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8D0-D844-85CD-C687ECC178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783832864"/>
        <c:axId val="-783840480"/>
      </c:barChart>
      <c:catAx>
        <c:axId val="-7838328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3840480"/>
        <c:crosses val="autoZero"/>
        <c:auto val="1"/>
        <c:lblAlgn val="ctr"/>
        <c:lblOffset val="100"/>
        <c:noMultiLvlLbl val="0"/>
      </c:catAx>
      <c:valAx>
        <c:axId val="-783840480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783832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es-AR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576920189523783"/>
          <c:y val="0.10582327657947783"/>
          <c:w val="0.44230798104762165"/>
          <c:h val="0.842355765872287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30000">
                  <a:srgbClr val="08506A"/>
                </a:gs>
                <a:gs pos="0">
                  <a:sysClr val="windowText" lastClr="000000">
                    <a:lumMod val="95000"/>
                    <a:lumOff val="5000"/>
                  </a:sysClr>
                </a:gs>
                <a:gs pos="100000">
                  <a:srgbClr val="00B0F0"/>
                </a:gs>
              </a:gsLst>
              <a:lin ang="10800000" scaled="1"/>
            </a:gra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spPr>
              <a:gradFill>
                <a:gsLst>
                  <a:gs pos="30000">
                    <a:srgbClr val="08506A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B6C-B84B-AFCC-B86CC00E6626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30000">
                    <a:srgbClr val="08506A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B6C-B84B-AFCC-B86CC00E6626}"/>
              </c:ext>
            </c:extLst>
          </c:dPt>
          <c:dPt>
            <c:idx val="12"/>
            <c:invertIfNegative val="0"/>
            <c:bubble3D val="0"/>
            <c:spPr>
              <a:gradFill>
                <a:gsLst>
                  <a:gs pos="30000">
                    <a:srgbClr val="08506A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00B0F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B6C-B84B-AFCC-B86CC00E6626}"/>
              </c:ext>
            </c:extLst>
          </c:dPt>
          <c:dLbls>
            <c:dLbl>
              <c:idx val="3"/>
              <c:layout>
                <c:manualLayout>
                  <c:x val="-4.2397668583464228E-2"/>
                  <c:y val="-2.97307553023416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9B6C-B84B-AFCC-B86CC00E6626}"/>
                </c:ext>
                <c:ext xmlns:c15="http://schemas.microsoft.com/office/drawing/2012/chart" uri="{CE6537A1-D6FC-4f65-9D91-7224C49458BB}">
                  <c15:layout>
                    <c:manualLayout>
                      <c:w val="3.7502665028827827E-2"/>
                      <c:h val="4.498086187236925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5.2033502352433356E-2"/>
                  <c:y val="-1.170456096308873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B6C-B84B-AFCC-B86CC00E6626}"/>
                </c:ext>
                <c:ext xmlns:c15="http://schemas.microsoft.com/office/drawing/2012/chart" uri="{CE6537A1-D6FC-4f65-9D91-7224C49458BB}">
                  <c15:layout>
                    <c:manualLayout>
                      <c:w val="6.2555832828147556E-2"/>
                      <c:h val="4.498086187236925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4.2397668583464151E-2"/>
                  <c:y val="-1.1704560952188009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B6C-B84B-AFCC-B86CC00E6626}"/>
                </c:ext>
                <c:ext xmlns:c15="http://schemas.microsoft.com/office/drawing/2012/chart" uri="{CE6537A1-D6FC-4f65-9D91-7224C49458BB}">
                  <c15:layout>
                    <c:manualLayout>
                      <c:w val="5.4847165812972248E-2"/>
                      <c:h val="4.498086187236925E-2"/>
                    </c:manualLayout>
                  </c15:layout>
                </c:ext>
              </c:extLst>
            </c:dLbl>
            <c:dLbl>
              <c:idx val="6"/>
              <c:layout>
                <c:manualLayout>
                  <c:x val="-4.5288418714154954E-2"/>
                  <c:y val="-1.1704560973989453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9B6C-B84B-AFCC-B86CC00E6626}"/>
                </c:ext>
                <c:ext xmlns:c15="http://schemas.microsoft.com/office/drawing/2012/chart" uri="{CE6537A1-D6FC-4f65-9D91-7224C49458BB}">
                  <c15:layout>
                    <c:manualLayout>
                      <c:w val="6.0628666074353736E-2"/>
                      <c:h val="4.498086187236925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77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7'!$A$9:$A$15</c:f>
              <c:strCache>
                <c:ptCount val="7"/>
                <c:pt idx="0">
                  <c:v>No me alcanza el dinero</c:v>
                </c:pt>
                <c:pt idx="1">
                  <c:v>No puedo ahorrar</c:v>
                </c:pt>
                <c:pt idx="2">
                  <c:v>La incertidumbre sobre la economía del país</c:v>
                </c:pt>
                <c:pt idx="3">
                  <c:v>Hoy no tengo proyectos de ese tipo</c:v>
                </c:pt>
                <c:pt idx="4">
                  <c:v>Mi trabajo o mis ingresos son inestables</c:v>
                </c:pt>
                <c:pt idx="5">
                  <c:v>Prefiero esperar a que la situación sea más favorable</c:v>
                </c:pt>
                <c:pt idx="6">
                  <c:v>No consigo financiamiento o crédito</c:v>
                </c:pt>
              </c:strCache>
            </c:strRef>
          </c:cat>
          <c:val>
            <c:numRef>
              <c:f>'Coyuntura 7'!$B$9:$B$15</c:f>
              <c:numCache>
                <c:formatCode>General</c:formatCode>
                <c:ptCount val="7"/>
                <c:pt idx="0">
                  <c:v>55</c:v>
                </c:pt>
                <c:pt idx="1">
                  <c:v>17</c:v>
                </c:pt>
                <c:pt idx="2">
                  <c:v>14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B6C-B84B-AFCC-B86CC00E66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overlap val="14"/>
        <c:axId val="-783828512"/>
        <c:axId val="-783827968"/>
      </c:barChart>
      <c:catAx>
        <c:axId val="-7838285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defRPr>
            </a:pPr>
            <a:endParaRPr lang="es-AR"/>
          </a:p>
        </c:txPr>
        <c:crossAx val="-783827968"/>
        <c:crosses val="autoZero"/>
        <c:auto val="1"/>
        <c:lblAlgn val="ctr"/>
        <c:lblOffset val="100"/>
        <c:noMultiLvlLbl val="0"/>
      </c:catAx>
      <c:valAx>
        <c:axId val="-783827968"/>
        <c:scaling>
          <c:orientation val="minMax"/>
          <c:max val="55"/>
          <c:min val="0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783828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Microsoft YaHei UI" panose="020B0503020204020204" pitchFamily="34" charset="-122"/>
          <a:ea typeface="Microsoft YaHei UI" panose="020B0503020204020204" pitchFamily="34" charset="-122"/>
        </a:defRPr>
      </a:pPr>
      <a:endParaRPr lang="es-AR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0637790123958839"/>
          <c:y val="0.10582318043398956"/>
          <c:w val="0.56420368762228712"/>
          <c:h val="0.842355765872287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37000">
                  <a:srgbClr val="42205C"/>
                </a:gs>
                <a:gs pos="0">
                  <a:sysClr val="windowText" lastClr="000000">
                    <a:lumMod val="95000"/>
                    <a:lumOff val="5000"/>
                  </a:sysClr>
                </a:gs>
                <a:gs pos="100000">
                  <a:srgbClr val="7030A0"/>
                </a:gs>
              </a:gsLst>
              <a:lin ang="10800000" scaled="1"/>
            </a:gra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7030A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BD0-FE40-839E-92904DB58E14}"/>
              </c:ext>
            </c:extLst>
          </c:dPt>
          <c:dPt>
            <c:idx val="10"/>
            <c:invertIfNegative val="0"/>
            <c:bubble3D val="0"/>
            <c:spPr>
              <a:gradFill>
                <a:gsLst>
                  <a:gs pos="37000">
                    <a:srgbClr val="42205C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7030A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BD0-FE40-839E-92904DB58E14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37000">
                    <a:srgbClr val="42205C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7030A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BD0-FE40-839E-92904DB58E14}"/>
              </c:ext>
            </c:extLst>
          </c:dPt>
          <c:dPt>
            <c:idx val="12"/>
            <c:invertIfNegative val="0"/>
            <c:bubble3D val="0"/>
            <c:spPr>
              <a:gradFill>
                <a:gsLst>
                  <a:gs pos="37000">
                    <a:srgbClr val="42205C"/>
                  </a:gs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7030A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BD0-FE40-839E-92904DB58E14}"/>
              </c:ext>
            </c:extLst>
          </c:dPt>
          <c:dLbls>
            <c:dLbl>
              <c:idx val="8"/>
              <c:layout>
                <c:manualLayout>
                  <c:x val="-5.5602638760772337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DBD0-FE40-839E-92904DB58E14}"/>
                </c:ext>
                <c:ext xmlns:c15="http://schemas.microsoft.com/office/drawing/2012/chart" uri="{CE6537A1-D6FC-4f65-9D91-7224C49458BB}">
                  <c15:layout>
                    <c:manualLayout>
                      <c:w val="6.2152010405360412E-2"/>
                      <c:h val="4.6668144949070907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0"/>
                    <a:ea typeface="Microsoft YaHei UI" panose="020B0503020204020204" pitchFamily="34" charset="-122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7'!$A$25:$A$33</c:f>
              <c:strCache>
                <c:ptCount val="9"/>
                <c:pt idx="0">
                  <c:v>No me alcanza el dinero</c:v>
                </c:pt>
                <c:pt idx="1">
                  <c:v>No puedo ahorrar</c:v>
                </c:pt>
                <c:pt idx="2">
                  <c:v>Prefiero esperar a que la situación sea más favorable</c:v>
                </c:pt>
                <c:pt idx="3">
                  <c:v>Hoy no tengo proyectos de ese tipo</c:v>
                </c:pt>
                <c:pt idx="4">
                  <c:v>La incertidumbre sobre la economía del país</c:v>
                </c:pt>
                <c:pt idx="5">
                  <c:v>No consigo financiamiento o crédito</c:v>
                </c:pt>
                <c:pt idx="6">
                  <c:v>Otro</c:v>
                </c:pt>
                <c:pt idx="7">
                  <c:v>Mi trabajo o mis ingresos son inestables</c:v>
                </c:pt>
                <c:pt idx="8">
                  <c:v>No sé</c:v>
                </c:pt>
              </c:strCache>
            </c:strRef>
          </c:cat>
          <c:val>
            <c:numRef>
              <c:f>'Coyuntura 7'!$B$25:$B$33</c:f>
              <c:numCache>
                <c:formatCode>General</c:formatCode>
                <c:ptCount val="9"/>
                <c:pt idx="0">
                  <c:v>24</c:v>
                </c:pt>
                <c:pt idx="1">
                  <c:v>20</c:v>
                </c:pt>
                <c:pt idx="2">
                  <c:v>13</c:v>
                </c:pt>
                <c:pt idx="3">
                  <c:v>11</c:v>
                </c:pt>
                <c:pt idx="4">
                  <c:v>9</c:v>
                </c:pt>
                <c:pt idx="5">
                  <c:v>8</c:v>
                </c:pt>
                <c:pt idx="6">
                  <c:v>7</c:v>
                </c:pt>
                <c:pt idx="7">
                  <c:v>6</c:v>
                </c:pt>
                <c:pt idx="8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BD0-FE40-839E-92904DB58E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overlap val="14"/>
        <c:axId val="-783832320"/>
        <c:axId val="-783838848"/>
      </c:barChart>
      <c:catAx>
        <c:axId val="-7838323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defRPr>
            </a:pPr>
            <a:endParaRPr lang="es-AR"/>
          </a:p>
        </c:txPr>
        <c:crossAx val="-783838848"/>
        <c:crosses val="autoZero"/>
        <c:auto val="1"/>
        <c:lblAlgn val="ctr"/>
        <c:lblOffset val="100"/>
        <c:noMultiLvlLbl val="0"/>
      </c:catAx>
      <c:valAx>
        <c:axId val="-783838848"/>
        <c:scaling>
          <c:orientation val="minMax"/>
          <c:max val="25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783832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Microsoft YaHei UI" panose="020B0503020204020204" pitchFamily="34" charset="-122"/>
          <a:ea typeface="Microsoft YaHei UI" panose="020B0503020204020204" pitchFamily="34" charset="-122"/>
        </a:defRPr>
      </a:pPr>
      <a:endParaRPr lang="es-A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'Sit. Ec. (#2) (2)'!$K$9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'Sit. Ec. (#2)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(#2) (2)'!$K$11:$K$12</c:f>
              <c:numCache>
                <c:formatCode>##,#00</c:formatCode>
                <c:ptCount val="2"/>
                <c:pt idx="0">
                  <c:v>-0.5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A7-2D49-B5F5-F5A712457D5B}"/>
            </c:ext>
          </c:extLst>
        </c:ser>
        <c:ser>
          <c:idx val="1"/>
          <c:order val="1"/>
          <c:tx>
            <c:strRef>
              <c:f>'Sit. Ec. (#2) (2)'!$L$9</c:f>
              <c:strCache>
                <c:ptCount val="1"/>
                <c:pt idx="0">
                  <c:v>Peor</c:v>
                </c:pt>
              </c:strCache>
            </c:strRef>
          </c:tx>
          <c:spPr>
            <a:solidFill>
              <a:srgbClr val="FD5555"/>
            </a:solidFill>
            <a:ln w="25400">
              <a:noFill/>
            </a:ln>
            <a:effectLst/>
          </c:spPr>
          <c:invertIfNegative val="0"/>
          <c:cat>
            <c:strRef>
              <c:f>'Sit. Ec. (#2)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(#2) (2)'!$L$11:$L$12</c:f>
              <c:numCache>
                <c:formatCode>###0</c:formatCode>
                <c:ptCount val="2"/>
                <c:pt idx="0">
                  <c:v>-24</c:v>
                </c:pt>
                <c:pt idx="1">
                  <c:v>-30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DA7-2D49-B5F5-F5A712457D5B}"/>
            </c:ext>
          </c:extLst>
        </c:ser>
        <c:ser>
          <c:idx val="2"/>
          <c:order val="2"/>
          <c:tx>
            <c:strRef>
              <c:f>'Sit. Ec. (#2) (2)'!$M$9</c:f>
              <c:strCache>
                <c:ptCount val="1"/>
                <c:pt idx="0">
                  <c:v>Mucho peor</c:v>
                </c:pt>
              </c:strCache>
            </c:strRef>
          </c:tx>
          <c:spPr>
            <a:solidFill>
              <a:srgbClr val="AA0000"/>
            </a:solidFill>
            <a:ln w="25400">
              <a:noFill/>
            </a:ln>
            <a:effectLst/>
          </c:spPr>
          <c:invertIfNegative val="0"/>
          <c:cat>
            <c:strRef>
              <c:f>'Sit. Ec. (#2)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(#2) (2)'!$M$11:$M$12</c:f>
              <c:numCache>
                <c:formatCode>0</c:formatCode>
                <c:ptCount val="2"/>
                <c:pt idx="0">
                  <c:v>-4</c:v>
                </c:pt>
                <c:pt idx="1">
                  <c:v>-68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DA7-2D49-B5F5-F5A712457D5B}"/>
            </c:ext>
          </c:extLst>
        </c:ser>
        <c:ser>
          <c:idx val="3"/>
          <c:order val="3"/>
          <c:tx>
            <c:strRef>
              <c:f>'Sit. Ec. (#2) (2)'!$N$9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0F4D"/>
            </a:solidFill>
            <a:ln>
              <a:noFill/>
            </a:ln>
            <a:effectLst/>
          </c:spPr>
          <c:invertIfNegative val="0"/>
          <c:cat>
            <c:strRef>
              <c:f>'Sit. Ec. (#2)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(#2) (2)'!$N$11:$N$12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DA7-2D49-B5F5-F5A712457D5B}"/>
            </c:ext>
          </c:extLst>
        </c:ser>
        <c:ser>
          <c:idx val="4"/>
          <c:order val="4"/>
          <c:tx>
            <c:strRef>
              <c:f>'Sit. Ec. (#2) (2)'!$O$9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8585"/>
            </a:solidFill>
            <a:ln>
              <a:noFill/>
            </a:ln>
            <a:effectLst/>
          </c:spPr>
          <c:invertIfNegative val="0"/>
          <c:cat>
            <c:strRef>
              <c:f>'Sit. Ec. (#2)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(#2) (2)'!$O$11:$O$12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DA7-2D49-B5F5-F5A712457D5B}"/>
            </c:ext>
          </c:extLst>
        </c:ser>
        <c:ser>
          <c:idx val="5"/>
          <c:order val="5"/>
          <c:tx>
            <c:strRef>
              <c:f>'Sit. Ec. (#2) (2)'!$P$9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'Sit. Ec. (#2)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(#2) (2)'!$P$11:$P$12</c:f>
              <c:numCache>
                <c:formatCode>#,#00</c:formatCode>
                <c:ptCount val="2"/>
                <c:pt idx="0">
                  <c:v>0.5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DA7-2D49-B5F5-F5A712457D5B}"/>
            </c:ext>
          </c:extLst>
        </c:ser>
        <c:ser>
          <c:idx val="6"/>
          <c:order val="6"/>
          <c:tx>
            <c:strRef>
              <c:f>'Sit. Ec. (#2) (2)'!$Q$9</c:f>
              <c:strCache>
                <c:ptCount val="1"/>
                <c:pt idx="0">
                  <c:v>Mejor</c:v>
                </c:pt>
              </c:strCache>
            </c:strRef>
          </c:tx>
          <c:spPr>
            <a:solidFill>
              <a:srgbClr val="89C064"/>
            </a:solidFill>
            <a:ln>
              <a:noFill/>
            </a:ln>
            <a:effectLst/>
          </c:spPr>
          <c:invertIfNegative val="0"/>
          <c:cat>
            <c:strRef>
              <c:f>'Sit. Ec. (#2)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(#2) (2)'!$Q$11:$Q$12</c:f>
              <c:numCache>
                <c:formatCode>###0</c:formatCode>
                <c:ptCount val="2"/>
                <c:pt idx="0">
                  <c:v>58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EDA7-2D49-B5F5-F5A712457D5B}"/>
            </c:ext>
          </c:extLst>
        </c:ser>
        <c:ser>
          <c:idx val="7"/>
          <c:order val="7"/>
          <c:tx>
            <c:strRef>
              <c:f>'Sit. Ec. (#2) (2)'!$R$9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cat>
            <c:strRef>
              <c:f>'Sit. Ec. (#2)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(#2) (2)'!$R$11:$R$12</c:f>
              <c:numCache>
                <c:formatCode>###0</c:formatCode>
                <c:ptCount val="2"/>
                <c:pt idx="0">
                  <c:v>13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DA7-2D49-B5F5-F5A712457D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823376096"/>
        <c:axId val="-823368480"/>
      </c:barChart>
      <c:catAx>
        <c:axId val="-8233760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823368480"/>
        <c:crosses val="autoZero"/>
        <c:auto val="1"/>
        <c:lblAlgn val="ctr"/>
        <c:lblOffset val="100"/>
        <c:noMultiLvlLbl val="0"/>
      </c:catAx>
      <c:valAx>
        <c:axId val="-823368480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;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82337609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'Coyuntura 9'!$A$2</c:f>
              <c:strCache>
                <c:ptCount val="1"/>
                <c:pt idx="0">
                  <c:v>En la Argentina</c:v>
                </c:pt>
              </c:strCache>
            </c:strRef>
          </c:tx>
          <c:spPr>
            <a:solidFill>
              <a:srgbClr val="0080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9C9E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CD2-974E-9C59-BCF93DE72964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C91B5963-A2DD-C044-A747-C77E9F2FA6C0}" type="VALUE">
                      <a:rPr lang="en-US" b="1"/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5CD2-974E-9C59-BCF93DE72964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>
                    <a:solidFill>
                      <a:schemeClr val="tx1"/>
                    </a:solidFill>
                    <a:latin typeface="Avenir Next" panose="020B0503020202020204" pitchFamily="34" charset="0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'Coyuntura 9'!$B$1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'Coyuntura 9'!$B$2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CD2-974E-9C59-BCF93DE72964}"/>
            </c:ext>
          </c:extLst>
        </c:ser>
        <c:ser>
          <c:idx val="1"/>
          <c:order val="1"/>
          <c:tx>
            <c:strRef>
              <c:f>'Coyuntura 9'!$A$3</c:f>
              <c:strCache>
                <c:ptCount val="1"/>
                <c:pt idx="0">
                  <c:v>En el resto del mundo</c:v>
                </c:pt>
              </c:strCache>
            </c:strRef>
          </c:tx>
          <c:spPr>
            <a:solidFill>
              <a:srgbClr val="4D778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AB200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CD2-974E-9C59-BCF93DE729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tx1"/>
                    </a:solidFill>
                    <a:latin typeface="Avenir Next" panose="020B0503020202020204" pitchFamily="34" charset="0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'Coyuntura 9'!$B$1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'Coyuntura 9'!$B$3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CD2-974E-9C59-BCF93DE72964}"/>
            </c:ext>
          </c:extLst>
        </c:ser>
        <c:ser>
          <c:idx val="2"/>
          <c:order val="2"/>
          <c:tx>
            <c:strRef>
              <c:f>'Coyuntura 9'!$A$4</c:f>
              <c:strCache>
                <c:ptCount val="1"/>
                <c:pt idx="0">
                  <c:v>Ambos por igual</c:v>
                </c:pt>
              </c:strCache>
            </c:strRef>
          </c:tx>
          <c:spPr>
            <a:solidFill>
              <a:srgbClr val="D54FD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ED376B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CD2-974E-9C59-BCF93DE72964}"/>
              </c:ext>
            </c:extLst>
          </c:dPt>
          <c:dLbls>
            <c:dLbl>
              <c:idx val="0"/>
              <c:layout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5CD2-974E-9C59-BCF93DE7296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1">
                    <a:solidFill>
                      <a:schemeClr val="tx1"/>
                    </a:solidFill>
                    <a:latin typeface="Avenir Next" panose="020B0503020202020204" pitchFamily="34" charset="0"/>
                  </a:defRPr>
                </a:pPr>
                <a:endParaRPr lang="es-AR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'Coyuntura 9'!$B$1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'Coyuntura 9'!$B$4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5CD2-974E-9C59-BCF93DE72964}"/>
            </c:ext>
          </c:extLst>
        </c:ser>
        <c:ser>
          <c:idx val="3"/>
          <c:order val="3"/>
          <c:tx>
            <c:strRef>
              <c:f>'Coyuntura 9'!$A$5</c:f>
              <c:strCache>
                <c:ptCount val="1"/>
                <c:pt idx="0">
                  <c:v>No sé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95C4F4E5-DBCA-6B48-8969-3C64BC3DAF4D}" type="VALUE">
                      <a:rPr lang="en-US" sz="1000" b="1" i="0" u="none" strike="noStrike" kern="1200" baseline="0">
                        <a:solidFill>
                          <a:schemeClr val="tx1"/>
                        </a:solidFill>
                        <a:latin typeface="Avenir Next LT Pro" panose="020B0504020202020204" pitchFamily="34" charset="0"/>
                        <a:ea typeface="Microsoft YaHei UI" panose="020B0503020204020204" pitchFamily="34" charset="-122"/>
                        <a:cs typeface="+mn-cs"/>
                      </a:rPr>
                      <a:pPr/>
                      <a:t>[VALOR]</a:t>
                    </a:fld>
                    <a:endParaRPr lang="es-A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5CD2-974E-9C59-BCF93DE72964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'Coyuntura 9'!$B$1</c:f>
              <c:strCache>
                <c:ptCount val="1"/>
                <c:pt idx="0">
                  <c:v>Total</c:v>
                </c:pt>
              </c:strCache>
            </c:strRef>
          </c:cat>
          <c:val>
            <c:numRef>
              <c:f>'Coyuntura 9'!$B$5</c:f>
              <c:numCache>
                <c:formatCode>###0</c:formatCode>
                <c:ptCount val="1"/>
                <c:pt idx="0">
                  <c:v>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5CD2-974E-9C59-BCF93DE729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-783834496"/>
        <c:axId val="-783833408"/>
      </c:barChart>
      <c:valAx>
        <c:axId val="-783833408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-783834496"/>
        <c:crosses val="autoZero"/>
        <c:crossBetween val="between"/>
      </c:valAx>
      <c:catAx>
        <c:axId val="-783834496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-7838334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AR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'Coyuntura 9'!$A$2</c:f>
              <c:strCache>
                <c:ptCount val="1"/>
                <c:pt idx="0">
                  <c:v>En la Argentina</c:v>
                </c:pt>
              </c:strCache>
            </c:strRef>
          </c:tx>
          <c:spPr>
            <a:solidFill>
              <a:srgbClr val="009C9E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EAB-4748-AFA4-D42C38165AFB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9'!$C$1:$E$1</c:f>
              <c:strCache>
                <c:ptCount val="3"/>
                <c:pt idx="0">
                  <c:v>bajo</c:v>
                </c:pt>
                <c:pt idx="1">
                  <c:v>medio</c:v>
                </c:pt>
                <c:pt idx="2">
                  <c:v>alto</c:v>
                </c:pt>
              </c:strCache>
            </c:strRef>
          </c:cat>
          <c:val>
            <c:numRef>
              <c:f>'Coyuntura 9'!$C$2:$E$2</c:f>
              <c:numCache>
                <c:formatCode>General</c:formatCode>
                <c:ptCount val="3"/>
                <c:pt idx="0">
                  <c:v>49</c:v>
                </c:pt>
                <c:pt idx="1">
                  <c:v>52</c:v>
                </c:pt>
                <c:pt idx="2">
                  <c:v>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EAB-4748-AFA4-D42C38165AFB}"/>
            </c:ext>
          </c:extLst>
        </c:ser>
        <c:ser>
          <c:idx val="1"/>
          <c:order val="1"/>
          <c:tx>
            <c:strRef>
              <c:f>'Coyuntura 9'!$A$3</c:f>
              <c:strCache>
                <c:ptCount val="1"/>
                <c:pt idx="0">
                  <c:v>En el resto del mundo</c:v>
                </c:pt>
              </c:strCache>
            </c:strRef>
          </c:tx>
          <c:spPr>
            <a:solidFill>
              <a:srgbClr val="EAB2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9'!$C$1:$E$1</c:f>
              <c:strCache>
                <c:ptCount val="3"/>
                <c:pt idx="0">
                  <c:v>bajo</c:v>
                </c:pt>
                <c:pt idx="1">
                  <c:v>medio</c:v>
                </c:pt>
                <c:pt idx="2">
                  <c:v>alto</c:v>
                </c:pt>
              </c:strCache>
            </c:strRef>
          </c:cat>
          <c:val>
            <c:numRef>
              <c:f>'Coyuntura 9'!$C$3:$E$3</c:f>
              <c:numCache>
                <c:formatCode>General</c:formatCode>
                <c:ptCount val="3"/>
                <c:pt idx="0">
                  <c:v>4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EAB-4748-AFA4-D42C38165AFB}"/>
            </c:ext>
          </c:extLst>
        </c:ser>
        <c:ser>
          <c:idx val="2"/>
          <c:order val="2"/>
          <c:tx>
            <c:strRef>
              <c:f>'Coyuntura 9'!$A$4</c:f>
              <c:strCache>
                <c:ptCount val="1"/>
                <c:pt idx="0">
                  <c:v>Ambos por igual</c:v>
                </c:pt>
              </c:strCache>
            </c:strRef>
          </c:tx>
          <c:spPr>
            <a:solidFill>
              <a:srgbClr val="EA38C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D376B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5BC-4143-B71C-B5E52F80F8FE}"/>
              </c:ext>
            </c:extLst>
          </c:dPt>
          <c:dPt>
            <c:idx val="1"/>
            <c:invertIfNegative val="0"/>
            <c:bubble3D val="0"/>
            <c:spPr>
              <a:solidFill>
                <a:srgbClr val="ED376B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5BC-4143-B71C-B5E52F80F8FE}"/>
              </c:ext>
            </c:extLst>
          </c:dPt>
          <c:dPt>
            <c:idx val="2"/>
            <c:invertIfNegative val="0"/>
            <c:bubble3D val="0"/>
            <c:spPr>
              <a:solidFill>
                <a:srgbClr val="ED376B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5BC-4143-B71C-B5E52F80F8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9'!$C$1:$E$1</c:f>
              <c:strCache>
                <c:ptCount val="3"/>
                <c:pt idx="0">
                  <c:v>bajo</c:v>
                </c:pt>
                <c:pt idx="1">
                  <c:v>medio</c:v>
                </c:pt>
                <c:pt idx="2">
                  <c:v>alto</c:v>
                </c:pt>
              </c:strCache>
            </c:strRef>
          </c:cat>
          <c:val>
            <c:numRef>
              <c:f>'Coyuntura 9'!$C$4:$E$4</c:f>
              <c:numCache>
                <c:formatCode>General</c:formatCode>
                <c:ptCount val="3"/>
                <c:pt idx="0">
                  <c:v>29</c:v>
                </c:pt>
                <c:pt idx="1">
                  <c:v>37</c:v>
                </c:pt>
                <c:pt idx="2">
                  <c:v>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EAB-4748-AFA4-D42C38165AFB}"/>
            </c:ext>
          </c:extLst>
        </c:ser>
        <c:ser>
          <c:idx val="3"/>
          <c:order val="3"/>
          <c:tx>
            <c:strRef>
              <c:f>'Coyuntura 9'!$A$5</c:f>
              <c:strCache>
                <c:ptCount val="1"/>
                <c:pt idx="0">
                  <c:v>No sé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9'!$C$1:$E$1</c:f>
              <c:strCache>
                <c:ptCount val="3"/>
                <c:pt idx="0">
                  <c:v>bajo</c:v>
                </c:pt>
                <c:pt idx="1">
                  <c:v>medio</c:v>
                </c:pt>
                <c:pt idx="2">
                  <c:v>alto</c:v>
                </c:pt>
              </c:strCache>
            </c:strRef>
          </c:cat>
          <c:val>
            <c:numRef>
              <c:f>'Coyuntura 9'!$C$5:$E$5</c:f>
              <c:numCache>
                <c:formatCode>General</c:formatCode>
                <c:ptCount val="3"/>
                <c:pt idx="0">
                  <c:v>18</c:v>
                </c:pt>
                <c:pt idx="1">
                  <c:v>7</c:v>
                </c:pt>
                <c:pt idx="2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EAB-4748-AFA4-D42C38165AF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783841568"/>
        <c:axId val="-783842112"/>
      </c:barChart>
      <c:catAx>
        <c:axId val="-7838415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783842112"/>
        <c:crosses val="autoZero"/>
        <c:auto val="1"/>
        <c:lblAlgn val="ctr"/>
        <c:lblOffset val="100"/>
        <c:noMultiLvlLbl val="0"/>
      </c:catAx>
      <c:valAx>
        <c:axId val="-783842112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-783841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Avenir Next LT Pro" panose="020B0504020202020204" pitchFamily="34" charset="77"/>
        </a:defRPr>
      </a:pPr>
      <a:endParaRPr lang="es-A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'Coyuntura 10'!$A$2</c:f>
              <c:strCache>
                <c:ptCount val="1"/>
                <c:pt idx="0">
                  <c:v>En la Argentina</c:v>
                </c:pt>
              </c:strCache>
            </c:strRef>
          </c:tx>
          <c:spPr>
            <a:solidFill>
              <a:srgbClr val="009C9E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243-774B-A3BB-B876F1E70980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10'!$C$1:$D$1</c:f>
              <c:strCache>
                <c:ptCount val="2"/>
                <c:pt idx="0">
                  <c:v>fp</c:v>
                </c:pt>
                <c:pt idx="1">
                  <c:v>lla</c:v>
                </c:pt>
              </c:strCache>
            </c:strRef>
          </c:cat>
          <c:val>
            <c:numRef>
              <c:f>'Coyuntura 10'!$C$2:$D$2</c:f>
              <c:numCache>
                <c:formatCode>General</c:formatCode>
                <c:ptCount val="2"/>
                <c:pt idx="0">
                  <c:v>61</c:v>
                </c:pt>
                <c:pt idx="1">
                  <c:v>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243-774B-A3BB-B876F1E70980}"/>
            </c:ext>
          </c:extLst>
        </c:ser>
        <c:ser>
          <c:idx val="1"/>
          <c:order val="1"/>
          <c:tx>
            <c:strRef>
              <c:f>'Coyuntura 10'!$A$3</c:f>
              <c:strCache>
                <c:ptCount val="1"/>
                <c:pt idx="0">
                  <c:v>En el resto del mundo</c:v>
                </c:pt>
              </c:strCache>
            </c:strRef>
          </c:tx>
          <c:spPr>
            <a:solidFill>
              <a:srgbClr val="EAB2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10'!$C$1:$D$1</c:f>
              <c:strCache>
                <c:ptCount val="2"/>
                <c:pt idx="0">
                  <c:v>fp</c:v>
                </c:pt>
                <c:pt idx="1">
                  <c:v>lla</c:v>
                </c:pt>
              </c:strCache>
            </c:strRef>
          </c:cat>
          <c:val>
            <c:numRef>
              <c:f>'Coyuntura 10'!$C$3:$D$3</c:f>
              <c:numCache>
                <c:formatCode>General</c:formatCode>
                <c:ptCount val="2"/>
                <c:pt idx="0">
                  <c:v>1</c:v>
                </c:pt>
                <c:pt idx="1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243-774B-A3BB-B876F1E70980}"/>
            </c:ext>
          </c:extLst>
        </c:ser>
        <c:ser>
          <c:idx val="2"/>
          <c:order val="2"/>
          <c:tx>
            <c:strRef>
              <c:f>'Coyuntura 10'!$A$4</c:f>
              <c:strCache>
                <c:ptCount val="1"/>
                <c:pt idx="0">
                  <c:v>Ambos por igual</c:v>
                </c:pt>
              </c:strCache>
            </c:strRef>
          </c:tx>
          <c:spPr>
            <a:solidFill>
              <a:srgbClr val="ED376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10'!$C$1:$D$1</c:f>
              <c:strCache>
                <c:ptCount val="2"/>
                <c:pt idx="0">
                  <c:v>fp</c:v>
                </c:pt>
                <c:pt idx="1">
                  <c:v>lla</c:v>
                </c:pt>
              </c:strCache>
            </c:strRef>
          </c:cat>
          <c:val>
            <c:numRef>
              <c:f>'Coyuntura 10'!$C$4:$D$4</c:f>
              <c:numCache>
                <c:formatCode>General</c:formatCode>
                <c:ptCount val="2"/>
                <c:pt idx="0">
                  <c:v>28</c:v>
                </c:pt>
                <c:pt idx="1">
                  <c:v>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243-774B-A3BB-B876F1E70980}"/>
            </c:ext>
          </c:extLst>
        </c:ser>
        <c:ser>
          <c:idx val="3"/>
          <c:order val="3"/>
          <c:tx>
            <c:strRef>
              <c:f>'Coyuntura 10'!$A$5</c:f>
              <c:strCache>
                <c:ptCount val="1"/>
                <c:pt idx="0">
                  <c:v>No sé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10'!$C$1:$D$1</c:f>
              <c:strCache>
                <c:ptCount val="2"/>
                <c:pt idx="0">
                  <c:v>fp</c:v>
                </c:pt>
                <c:pt idx="1">
                  <c:v>lla</c:v>
                </c:pt>
              </c:strCache>
            </c:strRef>
          </c:cat>
          <c:val>
            <c:numRef>
              <c:f>'Coyuntura 10'!$C$5:$D$5</c:f>
              <c:numCache>
                <c:formatCode>General</c:formatCode>
                <c:ptCount val="2"/>
                <c:pt idx="0">
                  <c:v>10</c:v>
                </c:pt>
                <c:pt idx="1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243-774B-A3BB-B876F1E7098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6"/>
        <c:overlap val="100"/>
        <c:axId val="-783831776"/>
        <c:axId val="-783830144"/>
      </c:barChart>
      <c:catAx>
        <c:axId val="-7838317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783830144"/>
        <c:crosses val="autoZero"/>
        <c:auto val="1"/>
        <c:lblAlgn val="ctr"/>
        <c:lblOffset val="100"/>
        <c:noMultiLvlLbl val="0"/>
      </c:catAx>
      <c:valAx>
        <c:axId val="-783830144"/>
        <c:scaling>
          <c:orientation val="minMax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-78383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Avenir Next LT Pro" panose="020B0504020202020204" pitchFamily="34" charset="77"/>
        </a:defRPr>
      </a:pPr>
      <a:endParaRPr lang="es-A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dk2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040795707818575"/>
          <c:y val="8.1038867859613908E-2"/>
          <c:w val="0.42561041604696254"/>
          <c:h val="0.88901162182368365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0">
                  <a:sysClr val="windowText" lastClr="000000">
                    <a:lumMod val="95000"/>
                    <a:lumOff val="5000"/>
                  </a:sysClr>
                </a:gs>
                <a:gs pos="16000">
                  <a:srgbClr val="3D310A"/>
                </a:gs>
                <a:gs pos="100000">
                  <a:srgbClr val="FFC000"/>
                </a:gs>
              </a:gsLst>
              <a:lin ang="10800000" scaled="1"/>
            </a:gra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gradFill>
                <a:gsLst>
                  <a:gs pos="0">
                    <a:sysClr val="windowText" lastClr="000000">
                      <a:lumMod val="95000"/>
                      <a:lumOff val="5000"/>
                    </a:sysClr>
                  </a:gs>
                  <a:gs pos="100000">
                    <a:srgbClr val="FFC000"/>
                  </a:gs>
                </a:gsLst>
                <a:lin ang="10800000" scaled="1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A79-E049-9209-8019025407B0}"/>
              </c:ext>
            </c:extLst>
          </c:dPt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A79-E049-9209-8019025407B0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A79-E049-9209-8019025407B0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0A79-E049-9209-8019025407B0}"/>
              </c:ext>
            </c:extLst>
          </c:dPt>
          <c:dLbls>
            <c:dLbl>
              <c:idx val="7"/>
              <c:layout>
                <c:manualLayout>
                  <c:x val="-2.3945628484516809E-2"/>
                  <c:y val="-1.1797426323488642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A79-E049-9209-8019025407B0}"/>
                </c:ext>
                <c:ext xmlns:c15="http://schemas.microsoft.com/office/drawing/2012/chart" uri="{CE6537A1-D6FC-4f65-9D91-7224C49458BB}">
                  <c15:layout>
                    <c:manualLayout>
                      <c:w val="3.2056490991261025E-2"/>
                      <c:h val="5.2574229005637747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11'!$A$5:$A$12</c:f>
              <c:strCache>
                <c:ptCount val="8"/>
                <c:pt idx="0">
                  <c:v>La educación</c:v>
                </c:pt>
                <c:pt idx="1">
                  <c:v>La economía argentina</c:v>
                </c:pt>
                <c:pt idx="2">
                  <c:v>La tecnología y la inteligencia artificial</c:v>
                </c:pt>
                <c:pt idx="3">
                  <c:v>El esfuerzo personal</c:v>
                </c:pt>
                <c:pt idx="4">
                  <c:v>Los conflictos internacionales y las guerras</c:v>
                </c:pt>
                <c:pt idx="5">
                  <c:v>El cambio climático</c:v>
                </c:pt>
                <c:pt idx="6">
                  <c:v>La inseguridad</c:v>
                </c:pt>
                <c:pt idx="7">
                  <c:v>No sé</c:v>
                </c:pt>
              </c:strCache>
            </c:strRef>
          </c:cat>
          <c:val>
            <c:numRef>
              <c:f>'Coyuntura 11'!$B$5:$B$12</c:f>
              <c:numCache>
                <c:formatCode>General</c:formatCode>
                <c:ptCount val="8"/>
                <c:pt idx="0">
                  <c:v>69</c:v>
                </c:pt>
                <c:pt idx="1">
                  <c:v>69</c:v>
                </c:pt>
                <c:pt idx="2">
                  <c:v>63</c:v>
                </c:pt>
                <c:pt idx="3">
                  <c:v>39</c:v>
                </c:pt>
                <c:pt idx="4">
                  <c:v>37</c:v>
                </c:pt>
                <c:pt idx="5">
                  <c:v>35</c:v>
                </c:pt>
                <c:pt idx="6">
                  <c:v>33</c:v>
                </c:pt>
                <c:pt idx="7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A79-E049-9209-8019025407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783830688"/>
        <c:axId val="-783839392"/>
      </c:barChart>
      <c:catAx>
        <c:axId val="-7838306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3839392"/>
        <c:crosses val="autoZero"/>
        <c:auto val="1"/>
        <c:lblAlgn val="ctr"/>
        <c:lblOffset val="100"/>
        <c:noMultiLvlLbl val="0"/>
      </c:catAx>
      <c:valAx>
        <c:axId val="-783839392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783830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es-AR"/>
    </a:p>
  </c:txPr>
  <c:externalData r:id="rId4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dk2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040795707818575"/>
          <c:y val="4.2428741517304129E-2"/>
          <c:w val="0.42561041604696254"/>
          <c:h val="0.92762188691645875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0">
                  <a:srgbClr val="000000"/>
                </a:gs>
                <a:gs pos="100000">
                  <a:srgbClr val="EB38CF"/>
                </a:gs>
              </a:gsLst>
              <a:lin ang="10800000" scaled="1"/>
            </a:gradFill>
            <a:ln>
              <a:noFill/>
            </a:ln>
            <a:effectLst/>
          </c:spPr>
          <c:invertIfNegative val="0"/>
          <c:dPt>
            <c:idx val="1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1BDA-264E-AE0F-9A3D29E24F27}"/>
              </c:ext>
            </c:extLst>
          </c:dPt>
          <c:dPt>
            <c:idx val="1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1BDA-264E-AE0F-9A3D29E24F27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1BDA-264E-AE0F-9A3D29E24F27}"/>
              </c:ext>
            </c:extLst>
          </c:dPt>
          <c:dLbls>
            <c:dLbl>
              <c:idx val="4"/>
              <c:layout>
                <c:manualLayout>
                  <c:x val="-3.7499945319335183E-2"/>
                  <c:y val="5.8430515453556646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BDA-264E-AE0F-9A3D29E24F27}"/>
                </c:ext>
                <c:ext xmlns:c15="http://schemas.microsoft.com/office/drawing/2012/chart" uri="{CE6537A1-D6FC-4f65-9D91-7224C49458BB}">
                  <c15:layout>
                    <c:manualLayout>
                      <c:w val="5.431244531933508E-2"/>
                      <c:h val="6.0626918529455842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venir Next LT Pro" panose="020B0504020202020204" pitchFamily="34" charset="77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'Coyuntura 13'!$A$5:$A$9</c:f>
              <c:strCache>
                <c:ptCount val="5"/>
                <c:pt idx="0">
                  <c:v>Nunca pensé en irme del país</c:v>
                </c:pt>
                <c:pt idx="1">
                  <c:v>Antes pensaba emigrar y hoy ya no</c:v>
                </c:pt>
                <c:pt idx="2">
                  <c:v>Hoy pienso emigrar más que antes</c:v>
                </c:pt>
                <c:pt idx="3">
                  <c:v>Sigo pensando emigrar</c:v>
                </c:pt>
                <c:pt idx="4">
                  <c:v>Ya estoy gestionando como hacerlo</c:v>
                </c:pt>
              </c:strCache>
            </c:strRef>
          </c:cat>
          <c:val>
            <c:numRef>
              <c:f>'Coyuntura 13'!$B$5:$B$9</c:f>
              <c:numCache>
                <c:formatCode>General</c:formatCode>
                <c:ptCount val="5"/>
                <c:pt idx="0">
                  <c:v>56</c:v>
                </c:pt>
                <c:pt idx="1">
                  <c:v>16</c:v>
                </c:pt>
                <c:pt idx="2">
                  <c:v>12</c:v>
                </c:pt>
                <c:pt idx="3">
                  <c:v>5</c:v>
                </c:pt>
                <c:pt idx="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BDA-264E-AE0F-9A3D29E24F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783831232"/>
        <c:axId val="-783833952"/>
      </c:barChart>
      <c:catAx>
        <c:axId val="-7838312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3833952"/>
        <c:crosses val="autoZero"/>
        <c:auto val="1"/>
        <c:lblAlgn val="ctr"/>
        <c:lblOffset val="100"/>
        <c:noMultiLvlLbl val="0"/>
      </c:catAx>
      <c:valAx>
        <c:axId val="-783833952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-783831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es-AR"/>
    </a:p>
  </c:txPr>
  <c:externalData r:id="rId4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'Coyuntura 17'!$K$9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'Coyuntura 17'!$J$10:$J$12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17'!$K$10:$K$12</c:f>
              <c:numCache>
                <c:formatCode>##,#00</c:formatCode>
                <c:ptCount val="3"/>
                <c:pt idx="0">
                  <c:v>-8</c:v>
                </c:pt>
                <c:pt idx="1">
                  <c:v>-14</c:v>
                </c:pt>
                <c:pt idx="2">
                  <c:v>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8D-E749-9C42-DC2AADC442B7}"/>
            </c:ext>
          </c:extLst>
        </c:ser>
        <c:ser>
          <c:idx val="2"/>
          <c:order val="1"/>
          <c:tx>
            <c:strRef>
              <c:f>'Coyuntura 17'!$L$9</c:f>
              <c:strCache>
                <c:ptCount val="1"/>
                <c:pt idx="0">
                  <c:v>Mucho peor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'Coyuntura 17'!$J$10:$J$12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17'!$L$10:$L$12</c:f>
              <c:numCache>
                <c:formatCode>0</c:formatCode>
                <c:ptCount val="3"/>
                <c:pt idx="0">
                  <c:v>-65</c:v>
                </c:pt>
                <c:pt idx="1">
                  <c:v>-35</c:v>
                </c:pt>
                <c:pt idx="2">
                  <c:v>-93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88D-E749-9C42-DC2AADC442B7}"/>
            </c:ext>
          </c:extLst>
        </c:ser>
        <c:ser>
          <c:idx val="3"/>
          <c:order val="2"/>
          <c:tx>
            <c:strRef>
              <c:f>'Coyuntura 17'!$M$9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0F4D"/>
            </a:solidFill>
            <a:ln>
              <a:noFill/>
            </a:ln>
            <a:effectLst/>
          </c:spPr>
          <c:invertIfNegative val="0"/>
          <c:cat>
            <c:strRef>
              <c:f>'Coyuntura 17'!$J$10:$J$12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17'!$M$10:$M$12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88D-E749-9C42-DC2AADC442B7}"/>
            </c:ext>
          </c:extLst>
        </c:ser>
        <c:ser>
          <c:idx val="4"/>
          <c:order val="3"/>
          <c:tx>
            <c:strRef>
              <c:f>'Coyuntura 17'!$N$9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8585"/>
            </a:solidFill>
            <a:ln>
              <a:noFill/>
            </a:ln>
            <a:effectLst/>
          </c:spPr>
          <c:invertIfNegative val="0"/>
          <c:cat>
            <c:strRef>
              <c:f>'Coyuntura 17'!$J$10:$J$12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17'!$N$10:$N$12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88D-E749-9C42-DC2AADC442B7}"/>
            </c:ext>
          </c:extLst>
        </c:ser>
        <c:ser>
          <c:idx val="5"/>
          <c:order val="4"/>
          <c:tx>
            <c:strRef>
              <c:f>'Coyuntura 17'!$O$9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'Coyuntura 17'!$J$10:$J$12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17'!$O$10:$O$12</c:f>
              <c:numCache>
                <c:formatCode>#,#00</c:formatCode>
                <c:ptCount val="3"/>
                <c:pt idx="0">
                  <c:v>8</c:v>
                </c:pt>
                <c:pt idx="1">
                  <c:v>14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88D-E749-9C42-DC2AADC442B7}"/>
            </c:ext>
          </c:extLst>
        </c:ser>
        <c:ser>
          <c:idx val="7"/>
          <c:order val="5"/>
          <c:tx>
            <c:strRef>
              <c:f>'Coyuntura 17'!$P$9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cat>
            <c:strRef>
              <c:f>'Coyuntura 17'!$J$10:$J$12</c:f>
              <c:strCache>
                <c:ptCount val="3"/>
                <c:pt idx="0">
                  <c:v>TOTAL</c:v>
                </c:pt>
                <c:pt idx="1">
                  <c:v>LLA</c:v>
                </c:pt>
                <c:pt idx="2">
                  <c:v>FP</c:v>
                </c:pt>
              </c:strCache>
            </c:strRef>
          </c:cat>
          <c:val>
            <c:numRef>
              <c:f>'Coyuntura 17'!$P$10:$P$12</c:f>
              <c:numCache>
                <c:formatCode>0</c:formatCode>
                <c:ptCount val="3"/>
                <c:pt idx="0">
                  <c:v>19</c:v>
                </c:pt>
                <c:pt idx="1">
                  <c:v>38</c:v>
                </c:pt>
                <c:pt idx="2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88D-E749-9C42-DC2AADC44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783829600"/>
        <c:axId val="-783839936"/>
      </c:barChart>
      <c:catAx>
        <c:axId val="-7838296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3839936"/>
        <c:crosses val="autoZero"/>
        <c:auto val="1"/>
        <c:lblAlgn val="ctr"/>
        <c:lblOffset val="100"/>
        <c:noMultiLvlLbl val="0"/>
      </c:catAx>
      <c:valAx>
        <c:axId val="-783839936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;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38296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'Coyuntura 16'!$K$9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'Coyuntura 16'!$J$10:$J$12</c:f>
              <c:strCache>
                <c:ptCount val="3"/>
                <c:pt idx="0">
                  <c:v>MEDIO ALTO</c:v>
                </c:pt>
                <c:pt idx="1">
                  <c:v>MEDIO</c:v>
                </c:pt>
                <c:pt idx="2">
                  <c:v>MEDIO BAJO</c:v>
                </c:pt>
              </c:strCache>
            </c:strRef>
          </c:cat>
          <c:val>
            <c:numRef>
              <c:f>'Coyuntura 16'!$K$10:$K$12</c:f>
              <c:numCache>
                <c:formatCode>##,#00</c:formatCode>
                <c:ptCount val="3"/>
                <c:pt idx="0">
                  <c:v>-14</c:v>
                </c:pt>
                <c:pt idx="1">
                  <c:v>-7.5</c:v>
                </c:pt>
                <c:pt idx="2">
                  <c:v>-6.5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B3-6248-95C6-63B011450EB4}"/>
            </c:ext>
          </c:extLst>
        </c:ser>
        <c:ser>
          <c:idx val="2"/>
          <c:order val="1"/>
          <c:tx>
            <c:strRef>
              <c:f>'Coyuntura 16'!$L$9</c:f>
              <c:strCache>
                <c:ptCount val="1"/>
                <c:pt idx="0">
                  <c:v>Mucho peor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'Coyuntura 16'!$J$10:$J$12</c:f>
              <c:strCache>
                <c:ptCount val="3"/>
                <c:pt idx="0">
                  <c:v>MEDIO ALTO</c:v>
                </c:pt>
                <c:pt idx="1">
                  <c:v>MEDIO</c:v>
                </c:pt>
                <c:pt idx="2">
                  <c:v>MEDIO BAJO</c:v>
                </c:pt>
              </c:strCache>
            </c:strRef>
          </c:cat>
          <c:val>
            <c:numRef>
              <c:f>'Coyuntura 16'!$L$10:$L$12</c:f>
              <c:numCache>
                <c:formatCode>0</c:formatCode>
                <c:ptCount val="3"/>
                <c:pt idx="0">
                  <c:v>-45</c:v>
                </c:pt>
                <c:pt idx="1">
                  <c:v>-65</c:v>
                </c:pt>
                <c:pt idx="2">
                  <c:v>-72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9B3-6248-95C6-63B011450EB4}"/>
            </c:ext>
          </c:extLst>
        </c:ser>
        <c:ser>
          <c:idx val="3"/>
          <c:order val="2"/>
          <c:tx>
            <c:strRef>
              <c:f>'Coyuntura 16'!$M$9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0F4D"/>
            </a:solidFill>
            <a:ln>
              <a:noFill/>
            </a:ln>
            <a:effectLst/>
          </c:spPr>
          <c:invertIfNegative val="0"/>
          <c:cat>
            <c:strRef>
              <c:f>'Coyuntura 16'!$J$10:$J$12</c:f>
              <c:strCache>
                <c:ptCount val="3"/>
                <c:pt idx="0">
                  <c:v>MEDIO ALTO</c:v>
                </c:pt>
                <c:pt idx="1">
                  <c:v>MEDIO</c:v>
                </c:pt>
                <c:pt idx="2">
                  <c:v>MEDIO BAJO</c:v>
                </c:pt>
              </c:strCache>
            </c:strRef>
          </c:cat>
          <c:val>
            <c:numRef>
              <c:f>'Coyuntura 16'!$M$10:$M$12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9B3-6248-95C6-63B011450EB4}"/>
            </c:ext>
          </c:extLst>
        </c:ser>
        <c:ser>
          <c:idx val="4"/>
          <c:order val="3"/>
          <c:tx>
            <c:strRef>
              <c:f>'Coyuntura 16'!$N$9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8585"/>
            </a:solidFill>
            <a:ln>
              <a:noFill/>
            </a:ln>
            <a:effectLst/>
          </c:spPr>
          <c:invertIfNegative val="0"/>
          <c:cat>
            <c:strRef>
              <c:f>'Coyuntura 16'!$J$10:$J$12</c:f>
              <c:strCache>
                <c:ptCount val="3"/>
                <c:pt idx="0">
                  <c:v>MEDIO ALTO</c:v>
                </c:pt>
                <c:pt idx="1">
                  <c:v>MEDIO</c:v>
                </c:pt>
                <c:pt idx="2">
                  <c:v>MEDIO BAJO</c:v>
                </c:pt>
              </c:strCache>
            </c:strRef>
          </c:cat>
          <c:val>
            <c:numRef>
              <c:f>'Coyuntura 16'!$N$10:$N$12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9B3-6248-95C6-63B011450EB4}"/>
            </c:ext>
          </c:extLst>
        </c:ser>
        <c:ser>
          <c:idx val="5"/>
          <c:order val="4"/>
          <c:tx>
            <c:strRef>
              <c:f>'Coyuntura 16'!$O$9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'Coyuntura 16'!$J$10:$J$12</c:f>
              <c:strCache>
                <c:ptCount val="3"/>
                <c:pt idx="0">
                  <c:v>MEDIO ALTO</c:v>
                </c:pt>
                <c:pt idx="1">
                  <c:v>MEDIO</c:v>
                </c:pt>
                <c:pt idx="2">
                  <c:v>MEDIO BAJO</c:v>
                </c:pt>
              </c:strCache>
            </c:strRef>
          </c:cat>
          <c:val>
            <c:numRef>
              <c:f>'Coyuntura 16'!$O$10:$O$12</c:f>
              <c:numCache>
                <c:formatCode>#,#00</c:formatCode>
                <c:ptCount val="3"/>
                <c:pt idx="0">
                  <c:v>14</c:v>
                </c:pt>
                <c:pt idx="1">
                  <c:v>7.5</c:v>
                </c:pt>
                <c:pt idx="2">
                  <c:v>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9B3-6248-95C6-63B011450EB4}"/>
            </c:ext>
          </c:extLst>
        </c:ser>
        <c:ser>
          <c:idx val="7"/>
          <c:order val="5"/>
          <c:tx>
            <c:strRef>
              <c:f>'Coyuntura 16'!$P$9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cat>
            <c:strRef>
              <c:f>'Coyuntura 16'!$J$10:$J$12</c:f>
              <c:strCache>
                <c:ptCount val="3"/>
                <c:pt idx="0">
                  <c:v>MEDIO ALTO</c:v>
                </c:pt>
                <c:pt idx="1">
                  <c:v>MEDIO</c:v>
                </c:pt>
                <c:pt idx="2">
                  <c:v>MEDIO BAJO</c:v>
                </c:pt>
              </c:strCache>
            </c:strRef>
          </c:cat>
          <c:val>
            <c:numRef>
              <c:f>'Coyuntura 16'!$P$10:$P$12</c:f>
              <c:numCache>
                <c:formatCode>0</c:formatCode>
                <c:ptCount val="3"/>
                <c:pt idx="0">
                  <c:v>27</c:v>
                </c:pt>
                <c:pt idx="1">
                  <c:v>19</c:v>
                </c:pt>
                <c:pt idx="2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9B3-6248-95C6-63B011450E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783829056"/>
        <c:axId val="-783835040"/>
      </c:barChart>
      <c:catAx>
        <c:axId val="-7838290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3835040"/>
        <c:crosses val="autoZero"/>
        <c:auto val="1"/>
        <c:lblAlgn val="ctr"/>
        <c:lblOffset val="100"/>
        <c:noMultiLvlLbl val="0"/>
      </c:catAx>
      <c:valAx>
        <c:axId val="-783835040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;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78382905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430846829184214E-2"/>
          <c:y val="0.1209598904713052"/>
          <c:w val="0.92828219427345737"/>
          <c:h val="0.65743349372958693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008000"/>
              </a:solidFill>
            </a:ln>
          </c:spPr>
          <c:marker>
            <c:symbol val="circle"/>
            <c:size val="9"/>
            <c:spPr>
              <a:solidFill>
                <a:srgbClr val="008000"/>
              </a:solidFill>
              <a:ln>
                <a:noFill/>
              </a:ln>
            </c:spPr>
          </c:marker>
          <c:dLbls>
            <c:dLbl>
              <c:idx val="0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0">
                      <a:solidFill>
                        <a:srgbClr val="008000"/>
                      </a:solidFill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008000"/>
                      </a:solidFill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008000"/>
                    </a:solidFill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'Sit. Ec. (#3)'!$AQ$5:$BN$5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'Sit. Ec. (#3)'!$AQ$6:$BN$6</c:f>
              <c:numCache>
                <c:formatCode>General</c:formatCode>
                <c:ptCount val="24"/>
                <c:pt idx="0">
                  <c:v>48</c:v>
                </c:pt>
                <c:pt idx="1">
                  <c:v>49</c:v>
                </c:pt>
                <c:pt idx="2">
                  <c:v>48</c:v>
                </c:pt>
                <c:pt idx="3">
                  <c:v>53</c:v>
                </c:pt>
                <c:pt idx="4">
                  <c:v>57</c:v>
                </c:pt>
                <c:pt idx="5">
                  <c:v>56</c:v>
                </c:pt>
                <c:pt idx="6">
                  <c:v>54</c:v>
                </c:pt>
                <c:pt idx="7">
                  <c:v>51</c:v>
                </c:pt>
                <c:pt idx="8">
                  <c:v>50</c:v>
                </c:pt>
                <c:pt idx="9">
                  <c:v>48</c:v>
                </c:pt>
                <c:pt idx="10" formatCode="0">
                  <c:v>46.558014927134408</c:v>
                </c:pt>
                <c:pt idx="11" formatCode="0">
                  <c:v>45.332941009608341</c:v>
                </c:pt>
                <c:pt idx="12">
                  <c:v>40</c:v>
                </c:pt>
                <c:pt idx="13">
                  <c:v>44</c:v>
                </c:pt>
                <c:pt idx="14">
                  <c:v>44</c:v>
                </c:pt>
                <c:pt idx="15">
                  <c:v>46</c:v>
                </c:pt>
                <c:pt idx="16">
                  <c:v>46</c:v>
                </c:pt>
                <c:pt idx="17">
                  <c:v>45</c:v>
                </c:pt>
                <c:pt idx="18">
                  <c:v>42</c:v>
                </c:pt>
                <c:pt idx="19">
                  <c:v>41</c:v>
                </c:pt>
                <c:pt idx="20">
                  <c:v>39</c:v>
                </c:pt>
                <c:pt idx="21">
                  <c:v>41</c:v>
                </c:pt>
                <c:pt idx="22">
                  <c:v>40</c:v>
                </c:pt>
                <c:pt idx="23">
                  <c:v>39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A-C4F8-BD42-A231-A689D7AFAE8A}"/>
            </c:ext>
          </c:extLst>
        </c:ser>
        <c:ser>
          <c:idx val="1"/>
          <c:order val="1"/>
          <c:spPr>
            <a:ln>
              <a:solidFill>
                <a:srgbClr val="AA0000"/>
              </a:solidFill>
            </a:ln>
          </c:spPr>
          <c:marker>
            <c:symbol val="circle"/>
            <c:size val="9"/>
            <c:spPr>
              <a:solidFill>
                <a:srgbClr val="AA0000"/>
              </a:solidFill>
              <a:ln>
                <a:noFill/>
              </a:ln>
            </c:spPr>
          </c:marker>
          <c:dLbls>
            <c:dLbl>
              <c:idx val="0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0">
                      <a:solidFill>
                        <a:srgbClr val="AA0000"/>
                      </a:solidFill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C4F8-BD42-A231-A689D7AFAE8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AA0000"/>
                      </a:solidFill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AA00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'Sit. Ec. (#3)'!$AQ$5:$BN$5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'Sit. Ec. (#3)'!$AQ$7:$BN$7</c:f>
              <c:numCache>
                <c:formatCode>General</c:formatCode>
                <c:ptCount val="24"/>
                <c:pt idx="0">
                  <c:v>47</c:v>
                </c:pt>
                <c:pt idx="1">
                  <c:v>47</c:v>
                </c:pt>
                <c:pt idx="2">
                  <c:v>47</c:v>
                </c:pt>
                <c:pt idx="3">
                  <c:v>44</c:v>
                </c:pt>
                <c:pt idx="4">
                  <c:v>36</c:v>
                </c:pt>
                <c:pt idx="5">
                  <c:v>38</c:v>
                </c:pt>
                <c:pt idx="6">
                  <c:v>41</c:v>
                </c:pt>
                <c:pt idx="7">
                  <c:v>46</c:v>
                </c:pt>
                <c:pt idx="8">
                  <c:v>45</c:v>
                </c:pt>
                <c:pt idx="9">
                  <c:v>47</c:v>
                </c:pt>
                <c:pt idx="10" formatCode="0">
                  <c:v>47.958084219904023</c:v>
                </c:pt>
                <c:pt idx="11" formatCode="0">
                  <c:v>49.476161632149356</c:v>
                </c:pt>
                <c:pt idx="12">
                  <c:v>57</c:v>
                </c:pt>
                <c:pt idx="13">
                  <c:v>48</c:v>
                </c:pt>
                <c:pt idx="14">
                  <c:v>52</c:v>
                </c:pt>
                <c:pt idx="15">
                  <c:v>50</c:v>
                </c:pt>
                <c:pt idx="16">
                  <c:v>50</c:v>
                </c:pt>
                <c:pt idx="17">
                  <c:v>52</c:v>
                </c:pt>
                <c:pt idx="18">
                  <c:v>55</c:v>
                </c:pt>
                <c:pt idx="19">
                  <c:v>56</c:v>
                </c:pt>
                <c:pt idx="20">
                  <c:v>56</c:v>
                </c:pt>
                <c:pt idx="21">
                  <c:v>55</c:v>
                </c:pt>
                <c:pt idx="22">
                  <c:v>57</c:v>
                </c:pt>
                <c:pt idx="23">
                  <c:v>57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15-C4F8-BD42-A231-A689D7AFAE8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823373376"/>
        <c:axId val="-823375552"/>
      </c:lineChart>
      <c:catAx>
        <c:axId val="-823373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s-AR"/>
          </a:p>
        </c:txPr>
        <c:crossAx val="-823375552"/>
        <c:crosses val="autoZero"/>
        <c:auto val="1"/>
        <c:lblAlgn val="ctr"/>
        <c:lblOffset val="100"/>
        <c:noMultiLvlLbl val="0"/>
      </c:catAx>
      <c:valAx>
        <c:axId val="-823375552"/>
        <c:scaling>
          <c:orientation val="minMax"/>
          <c:max val="80"/>
        </c:scaling>
        <c:delete val="1"/>
        <c:axPos val="l"/>
        <c:numFmt formatCode="General" sourceLinked="1"/>
        <c:majorTickMark val="out"/>
        <c:minorTickMark val="none"/>
        <c:tickLblPos val="nextTo"/>
        <c:crossAx val="-823373376"/>
        <c:crosses val="autoZero"/>
        <c:crossBetween val="midCat"/>
      </c:valAx>
      <c:spPr>
        <a:ln>
          <a:noFill/>
        </a:ln>
        <a:effectLst/>
      </c:spPr>
    </c:plotArea>
    <c:plotVisOnly val="1"/>
    <c:dispBlanksAs val="gap"/>
    <c:showDLblsOverMax val="0"/>
  </c:chart>
  <c:spPr>
    <a:ln>
      <a:noFill/>
    </a:ln>
    <a:effectLst/>
  </c:spPr>
  <c:txPr>
    <a:bodyPr/>
    <a:lstStyle/>
    <a:p>
      <a:pPr>
        <a:defRPr sz="1400" b="0">
          <a:latin typeface="Avenir Next LT Pro" panose="020B0504020202020204" pitchFamily="34" charset="0"/>
          <a:ea typeface="Microsoft YaHei UI" panose="020B0503020204020204" pitchFamily="34" charset="-122"/>
        </a:defRPr>
      </a:pPr>
      <a:endParaRPr lang="es-A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'Sit. Ec. (#3) (2)'!$K$9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'Sit. Ec. (#3)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(#3) (2)'!$K$11:$K$12</c:f>
              <c:numCache>
                <c:formatCode>##,#00</c:formatCode>
                <c:ptCount val="2"/>
                <c:pt idx="0">
                  <c:v>-1.5</c:v>
                </c:pt>
                <c:pt idx="1">
                  <c:v>-0.5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35-2643-9D9B-23B2FB924502}"/>
            </c:ext>
          </c:extLst>
        </c:ser>
        <c:ser>
          <c:idx val="1"/>
          <c:order val="1"/>
          <c:tx>
            <c:strRef>
              <c:f>'Sit. Ec. (#3) (2)'!$L$9</c:f>
              <c:strCache>
                <c:ptCount val="1"/>
                <c:pt idx="0">
                  <c:v>Peor</c:v>
                </c:pt>
              </c:strCache>
            </c:strRef>
          </c:tx>
          <c:spPr>
            <a:solidFill>
              <a:srgbClr val="FD5555"/>
            </a:solidFill>
            <a:ln w="25400">
              <a:noFill/>
            </a:ln>
            <a:effectLst/>
          </c:spPr>
          <c:invertIfNegative val="0"/>
          <c:cat>
            <c:strRef>
              <c:f>'Sit. Ec. (#3)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(#3) (2)'!$L$11:$L$12</c:f>
              <c:numCache>
                <c:formatCode>0</c:formatCode>
                <c:ptCount val="2"/>
                <c:pt idx="0">
                  <c:v>-9</c:v>
                </c:pt>
                <c:pt idx="1">
                  <c:v>-19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435-2643-9D9B-23B2FB924502}"/>
            </c:ext>
          </c:extLst>
        </c:ser>
        <c:ser>
          <c:idx val="2"/>
          <c:order val="2"/>
          <c:tx>
            <c:strRef>
              <c:f>'Sit. Ec. (#3) (2)'!$M$9</c:f>
              <c:strCache>
                <c:ptCount val="1"/>
                <c:pt idx="0">
                  <c:v>Mucho peor</c:v>
                </c:pt>
              </c:strCache>
            </c:strRef>
          </c:tx>
          <c:spPr>
            <a:solidFill>
              <a:srgbClr val="AA0000"/>
            </a:solidFill>
            <a:ln w="25400">
              <a:noFill/>
            </a:ln>
            <a:effectLst/>
          </c:spPr>
          <c:invertIfNegative val="0"/>
          <c:cat>
            <c:strRef>
              <c:f>'Sit. Ec. (#3)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(#3) (2)'!$M$11:$M$12</c:f>
              <c:numCache>
                <c:formatCode>0</c:formatCode>
                <c:ptCount val="2"/>
                <c:pt idx="0">
                  <c:v>-5</c:v>
                </c:pt>
                <c:pt idx="1">
                  <c:v>-77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435-2643-9D9B-23B2FB924502}"/>
            </c:ext>
          </c:extLst>
        </c:ser>
        <c:ser>
          <c:idx val="3"/>
          <c:order val="3"/>
          <c:tx>
            <c:strRef>
              <c:f>'Sit. Ec. (#3) (2)'!$N$9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0F4D"/>
            </a:solidFill>
            <a:ln>
              <a:noFill/>
            </a:ln>
            <a:effectLst/>
          </c:spPr>
          <c:invertIfNegative val="0"/>
          <c:cat>
            <c:strRef>
              <c:f>'Sit. Ec. (#3)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(#3) (2)'!$N$11:$N$12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435-2643-9D9B-23B2FB924502}"/>
            </c:ext>
          </c:extLst>
        </c:ser>
        <c:ser>
          <c:idx val="4"/>
          <c:order val="4"/>
          <c:tx>
            <c:strRef>
              <c:f>'Sit. Ec. (#3) (2)'!$O$9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8585"/>
            </a:solidFill>
            <a:ln>
              <a:noFill/>
            </a:ln>
            <a:effectLst/>
          </c:spPr>
          <c:invertIfNegative val="0"/>
          <c:cat>
            <c:strRef>
              <c:f>'Sit. Ec. (#3)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(#3) (2)'!$O$11:$O$12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435-2643-9D9B-23B2FB924502}"/>
            </c:ext>
          </c:extLst>
        </c:ser>
        <c:ser>
          <c:idx val="5"/>
          <c:order val="5"/>
          <c:tx>
            <c:strRef>
              <c:f>'Sit. Ec. (#3) (2)'!$P$9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'Sit. Ec. (#3)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(#3) (2)'!$P$11:$P$12</c:f>
              <c:numCache>
                <c:formatCode>#,#00</c:formatCode>
                <c:ptCount val="2"/>
                <c:pt idx="0">
                  <c:v>1.5</c:v>
                </c:pt>
                <c:pt idx="1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435-2643-9D9B-23B2FB924502}"/>
            </c:ext>
          </c:extLst>
        </c:ser>
        <c:ser>
          <c:idx val="6"/>
          <c:order val="6"/>
          <c:tx>
            <c:strRef>
              <c:f>'Sit. Ec. (#3) (2)'!$Q$9</c:f>
              <c:strCache>
                <c:ptCount val="1"/>
                <c:pt idx="0">
                  <c:v>Mejor</c:v>
                </c:pt>
              </c:strCache>
            </c:strRef>
          </c:tx>
          <c:spPr>
            <a:solidFill>
              <a:srgbClr val="89C064"/>
            </a:solidFill>
            <a:ln>
              <a:noFill/>
            </a:ln>
            <a:effectLst/>
          </c:spPr>
          <c:invertIfNegative val="0"/>
          <c:cat>
            <c:strRef>
              <c:f>'Sit. Ec. (#3)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(#3) (2)'!$Q$11:$Q$12</c:f>
              <c:numCache>
                <c:formatCode>0</c:formatCode>
                <c:ptCount val="2"/>
                <c:pt idx="0">
                  <c:v>55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435-2643-9D9B-23B2FB924502}"/>
            </c:ext>
          </c:extLst>
        </c:ser>
        <c:ser>
          <c:idx val="7"/>
          <c:order val="7"/>
          <c:tx>
            <c:strRef>
              <c:f>'Sit. Ec. (#3) (2)'!$R$9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cat>
            <c:strRef>
              <c:f>'Sit. Ec. (#3) (2)'!$J$11:$J$12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(#3) (2)'!$R$11:$R$12</c:f>
              <c:numCache>
                <c:formatCode>0</c:formatCode>
                <c:ptCount val="2"/>
                <c:pt idx="0">
                  <c:v>28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435-2643-9D9B-23B2FB9245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823372832"/>
        <c:axId val="-823371200"/>
      </c:barChart>
      <c:catAx>
        <c:axId val="-8233728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823371200"/>
        <c:crosses val="autoZero"/>
        <c:auto val="1"/>
        <c:lblAlgn val="ctr"/>
        <c:lblOffset val="100"/>
        <c:noMultiLvlLbl val="0"/>
      </c:catAx>
      <c:valAx>
        <c:axId val="-823371200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;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82337283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324920923346118E-2"/>
          <c:y val="4.6686863978870514E-2"/>
          <c:w val="0.94226098660744328"/>
          <c:h val="0.73170640867832681"/>
        </c:manualLayout>
      </c:layout>
      <c:lineChart>
        <c:grouping val="standard"/>
        <c:varyColors val="0"/>
        <c:ser>
          <c:idx val="0"/>
          <c:order val="0"/>
          <c:tx>
            <c:strRef>
              <c:f>'Sit. Part. (#1)'!$A$6</c:f>
              <c:strCache>
                <c:ptCount val="1"/>
                <c:pt idx="0">
                  <c:v>Mejor (incluye mucho mejor y mejor)</c:v>
                </c:pt>
              </c:strCache>
            </c:strRef>
          </c:tx>
          <c:spPr>
            <a:ln>
              <a:solidFill>
                <a:srgbClr val="008000"/>
              </a:solidFill>
            </a:ln>
          </c:spPr>
          <c:marker>
            <c:symbol val="circle"/>
            <c:size val="9"/>
            <c:spPr>
              <a:solidFill>
                <a:srgbClr val="008000"/>
              </a:solidFill>
              <a:ln>
                <a:noFill/>
              </a:ln>
            </c:spPr>
          </c:marker>
          <c:dLbls>
            <c:dLbl>
              <c:idx val="4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96D-3043-881F-AB26E6511AF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96D-3043-881F-AB26E6511AF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008000"/>
                      </a:solidFill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008000"/>
                    </a:solidFill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'Sit. Part. (#1)'!$B$5:$Y$5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'Sit. Part. (#1)'!$B$6:$Y$6</c:f>
              <c:numCache>
                <c:formatCode>General</c:formatCode>
                <c:ptCount val="24"/>
                <c:pt idx="0">
                  <c:v>34</c:v>
                </c:pt>
                <c:pt idx="1">
                  <c:v>48</c:v>
                </c:pt>
                <c:pt idx="2">
                  <c:v>36</c:v>
                </c:pt>
                <c:pt idx="3">
                  <c:v>42</c:v>
                </c:pt>
                <c:pt idx="4">
                  <c:v>53</c:v>
                </c:pt>
                <c:pt idx="5">
                  <c:v>52</c:v>
                </c:pt>
                <c:pt idx="6">
                  <c:v>47</c:v>
                </c:pt>
                <c:pt idx="7">
                  <c:v>46</c:v>
                </c:pt>
                <c:pt idx="8">
                  <c:v>43</c:v>
                </c:pt>
                <c:pt idx="9">
                  <c:v>41</c:v>
                </c:pt>
                <c:pt idx="10">
                  <c:v>40</c:v>
                </c:pt>
                <c:pt idx="11">
                  <c:v>39</c:v>
                </c:pt>
                <c:pt idx="12">
                  <c:v>36</c:v>
                </c:pt>
                <c:pt idx="13">
                  <c:v>37</c:v>
                </c:pt>
                <c:pt idx="14">
                  <c:v>30</c:v>
                </c:pt>
                <c:pt idx="15">
                  <c:v>34</c:v>
                </c:pt>
                <c:pt idx="16">
                  <c:v>34</c:v>
                </c:pt>
                <c:pt idx="17">
                  <c:v>34</c:v>
                </c:pt>
                <c:pt idx="18">
                  <c:v>31</c:v>
                </c:pt>
                <c:pt idx="19">
                  <c:v>29</c:v>
                </c:pt>
                <c:pt idx="20">
                  <c:v>28</c:v>
                </c:pt>
                <c:pt idx="21">
                  <c:v>28</c:v>
                </c:pt>
                <c:pt idx="22">
                  <c:v>29</c:v>
                </c:pt>
                <c:pt idx="23">
                  <c:v>29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E96D-3043-881F-AB26E6511AFC}"/>
            </c:ext>
          </c:extLst>
        </c:ser>
        <c:ser>
          <c:idx val="1"/>
          <c:order val="1"/>
          <c:tx>
            <c:strRef>
              <c:f>'Sit. Part. (#1)'!$A$7</c:f>
              <c:strCache>
                <c:ptCount val="1"/>
                <c:pt idx="0">
                  <c:v>Peor (incluye mucho peor y peor) </c:v>
                </c:pt>
              </c:strCache>
            </c:strRef>
          </c:tx>
          <c:spPr>
            <a:ln>
              <a:solidFill>
                <a:srgbClr val="AA0000"/>
              </a:solidFill>
            </a:ln>
          </c:spPr>
          <c:marker>
            <c:symbol val="circle"/>
            <c:size val="9"/>
            <c:spPr>
              <a:solidFill>
                <a:srgbClr val="AA0000"/>
              </a:solidFill>
              <a:ln>
                <a:noFill/>
              </a:ln>
            </c:spPr>
          </c:marker>
          <c:dLbls>
            <c:dLbl>
              <c:idx val="4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96D-3043-881F-AB26E6511AF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96D-3043-881F-AB26E6511AFC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AA0000"/>
                      </a:solidFill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AA00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'Sit. Part. (#1)'!$B$5:$Y$5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'Sit. Part. (#1)'!$B$7:$Y$7</c:f>
              <c:numCache>
                <c:formatCode>General</c:formatCode>
                <c:ptCount val="24"/>
                <c:pt idx="0">
                  <c:v>63</c:v>
                </c:pt>
                <c:pt idx="1">
                  <c:v>51</c:v>
                </c:pt>
                <c:pt idx="2">
                  <c:v>58</c:v>
                </c:pt>
                <c:pt idx="3">
                  <c:v>53</c:v>
                </c:pt>
                <c:pt idx="4">
                  <c:v>41</c:v>
                </c:pt>
                <c:pt idx="5">
                  <c:v>41</c:v>
                </c:pt>
                <c:pt idx="6">
                  <c:v>48</c:v>
                </c:pt>
                <c:pt idx="7">
                  <c:v>48</c:v>
                </c:pt>
                <c:pt idx="8">
                  <c:v>52</c:v>
                </c:pt>
                <c:pt idx="9">
                  <c:v>52</c:v>
                </c:pt>
                <c:pt idx="10">
                  <c:v>53</c:v>
                </c:pt>
                <c:pt idx="11">
                  <c:v>55</c:v>
                </c:pt>
                <c:pt idx="12">
                  <c:v>61</c:v>
                </c:pt>
                <c:pt idx="13">
                  <c:v>57</c:v>
                </c:pt>
                <c:pt idx="14">
                  <c:v>65</c:v>
                </c:pt>
                <c:pt idx="15">
                  <c:v>61</c:v>
                </c:pt>
                <c:pt idx="16">
                  <c:v>61</c:v>
                </c:pt>
                <c:pt idx="17">
                  <c:v>61</c:v>
                </c:pt>
                <c:pt idx="18">
                  <c:v>65</c:v>
                </c:pt>
                <c:pt idx="19">
                  <c:v>67</c:v>
                </c:pt>
                <c:pt idx="20">
                  <c:v>68</c:v>
                </c:pt>
                <c:pt idx="21">
                  <c:v>68</c:v>
                </c:pt>
                <c:pt idx="22">
                  <c:v>67</c:v>
                </c:pt>
                <c:pt idx="23">
                  <c:v>66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E96D-3043-881F-AB26E6511AF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823374464"/>
        <c:axId val="-823380992"/>
      </c:lineChart>
      <c:catAx>
        <c:axId val="-823374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s-AR"/>
          </a:p>
        </c:txPr>
        <c:crossAx val="-823380992"/>
        <c:crosses val="autoZero"/>
        <c:auto val="1"/>
        <c:lblAlgn val="ctr"/>
        <c:lblOffset val="100"/>
        <c:noMultiLvlLbl val="0"/>
      </c:catAx>
      <c:valAx>
        <c:axId val="-823380992"/>
        <c:scaling>
          <c:orientation val="minMax"/>
          <c:max val="80"/>
        </c:scaling>
        <c:delete val="1"/>
        <c:axPos val="l"/>
        <c:numFmt formatCode="General" sourceLinked="1"/>
        <c:majorTickMark val="out"/>
        <c:minorTickMark val="none"/>
        <c:tickLblPos val="nextTo"/>
        <c:crossAx val="-823374464"/>
        <c:crosses val="autoZero"/>
        <c:crossBetween val="midCat"/>
      </c:valAx>
      <c:spPr>
        <a:ln>
          <a:noFill/>
        </a:ln>
        <a:effectLst/>
      </c:spPr>
    </c:plotArea>
    <c:plotVisOnly val="1"/>
    <c:dispBlanksAs val="gap"/>
    <c:showDLblsOverMax val="0"/>
  </c:chart>
  <c:spPr>
    <a:ln>
      <a:noFill/>
    </a:ln>
    <a:effectLst/>
  </c:spPr>
  <c:txPr>
    <a:bodyPr/>
    <a:lstStyle/>
    <a:p>
      <a:pPr>
        <a:defRPr sz="1400" b="0">
          <a:latin typeface="Avenir Next LT Pro" panose="020B0504020202020204" pitchFamily="34" charset="0"/>
          <a:ea typeface="Microsoft YaHei UI" panose="020B0503020204020204" pitchFamily="34" charset="-122"/>
        </a:defRPr>
      </a:pPr>
      <a:endParaRPr lang="es-A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'Sit. Ec. (#4) '!$K$9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'Sit. Ec. (#4)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(#4) '!$K$11:$K$12</c:f>
              <c:numCache>
                <c:formatCode>##,#00</c:formatCode>
                <c:ptCount val="2"/>
                <c:pt idx="0">
                  <c:v>-3</c:v>
                </c:pt>
                <c:pt idx="1">
                  <c:v>-1.5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31-904C-B904-9C1AA2CA7508}"/>
            </c:ext>
          </c:extLst>
        </c:ser>
        <c:ser>
          <c:idx val="1"/>
          <c:order val="1"/>
          <c:tx>
            <c:strRef>
              <c:f>'Sit. Ec. (#4) '!$L$9</c:f>
              <c:strCache>
                <c:ptCount val="1"/>
                <c:pt idx="0">
                  <c:v>Peor</c:v>
                </c:pt>
              </c:strCache>
            </c:strRef>
          </c:tx>
          <c:spPr>
            <a:solidFill>
              <a:srgbClr val="FD5555"/>
            </a:solidFill>
            <a:ln w="25400">
              <a:noFill/>
            </a:ln>
            <a:effectLst/>
          </c:spPr>
          <c:invertIfNegative val="0"/>
          <c:cat>
            <c:strRef>
              <c:f>'Sit. Ec. (#4)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(#4) '!$L$11:$L$12</c:f>
              <c:numCache>
                <c:formatCode>0</c:formatCode>
                <c:ptCount val="2"/>
                <c:pt idx="0">
                  <c:v>-29</c:v>
                </c:pt>
                <c:pt idx="1">
                  <c:v>-59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731-904C-B904-9C1AA2CA7508}"/>
            </c:ext>
          </c:extLst>
        </c:ser>
        <c:ser>
          <c:idx val="2"/>
          <c:order val="2"/>
          <c:tx>
            <c:strRef>
              <c:f>'Sit. Ec. (#4) '!$M$9</c:f>
              <c:strCache>
                <c:ptCount val="1"/>
                <c:pt idx="0">
                  <c:v>Mucho peor</c:v>
                </c:pt>
              </c:strCache>
            </c:strRef>
          </c:tx>
          <c:spPr>
            <a:solidFill>
              <a:srgbClr val="AA0000"/>
            </a:solidFill>
            <a:ln w="25400">
              <a:noFill/>
            </a:ln>
            <a:effectLst/>
          </c:spPr>
          <c:invertIfNegative val="0"/>
          <c:cat>
            <c:strRef>
              <c:f>'Sit. Ec. (#4)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(#4) '!$M$11:$M$12</c:f>
              <c:numCache>
                <c:formatCode>0</c:formatCode>
                <c:ptCount val="2"/>
                <c:pt idx="0">
                  <c:v>-5</c:v>
                </c:pt>
                <c:pt idx="1">
                  <c:v>-36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731-904C-B904-9C1AA2CA7508}"/>
            </c:ext>
          </c:extLst>
        </c:ser>
        <c:ser>
          <c:idx val="3"/>
          <c:order val="3"/>
          <c:tx>
            <c:strRef>
              <c:f>'Sit. Ec. (#4) '!$N$9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0F4D"/>
            </a:solidFill>
            <a:ln>
              <a:noFill/>
            </a:ln>
            <a:effectLst/>
          </c:spPr>
          <c:invertIfNegative val="0"/>
          <c:cat>
            <c:strRef>
              <c:f>'Sit. Ec. (#4)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(#4) '!$N$11:$N$12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731-904C-B904-9C1AA2CA7508}"/>
            </c:ext>
          </c:extLst>
        </c:ser>
        <c:ser>
          <c:idx val="4"/>
          <c:order val="4"/>
          <c:tx>
            <c:strRef>
              <c:f>'Sit. Ec. (#4) '!$O$9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8585"/>
            </a:solidFill>
            <a:ln>
              <a:noFill/>
            </a:ln>
            <a:effectLst/>
          </c:spPr>
          <c:invertIfNegative val="0"/>
          <c:cat>
            <c:strRef>
              <c:f>'Sit. Ec. (#4)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(#4) '!$O$11:$O$12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731-904C-B904-9C1AA2CA7508}"/>
            </c:ext>
          </c:extLst>
        </c:ser>
        <c:ser>
          <c:idx val="5"/>
          <c:order val="5"/>
          <c:tx>
            <c:strRef>
              <c:f>'Sit. Ec. (#4) '!$P$9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'Sit. Ec. (#4)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(#4) '!$P$11:$P$12</c:f>
              <c:numCache>
                <c:formatCode>#,#00</c:formatCode>
                <c:ptCount val="2"/>
                <c:pt idx="0">
                  <c:v>3</c:v>
                </c:pt>
                <c:pt idx="1">
                  <c:v>1.5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731-904C-B904-9C1AA2CA7508}"/>
            </c:ext>
          </c:extLst>
        </c:ser>
        <c:ser>
          <c:idx val="6"/>
          <c:order val="6"/>
          <c:tx>
            <c:strRef>
              <c:f>'Sit. Ec. (#4) '!$Q$9</c:f>
              <c:strCache>
                <c:ptCount val="1"/>
                <c:pt idx="0">
                  <c:v>Mejor</c:v>
                </c:pt>
              </c:strCache>
            </c:strRef>
          </c:tx>
          <c:spPr>
            <a:solidFill>
              <a:srgbClr val="89C064"/>
            </a:solidFill>
            <a:ln>
              <a:noFill/>
            </a:ln>
            <a:effectLst/>
          </c:spPr>
          <c:invertIfNegative val="0"/>
          <c:cat>
            <c:strRef>
              <c:f>'Sit. Ec. (#4)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(#4) '!$Q$11:$Q$12</c:f>
              <c:numCache>
                <c:formatCode>0</c:formatCode>
                <c:ptCount val="2"/>
                <c:pt idx="0">
                  <c:v>54</c:v>
                </c:pt>
                <c:pt idx="1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731-904C-B904-9C1AA2CA7508}"/>
            </c:ext>
          </c:extLst>
        </c:ser>
        <c:ser>
          <c:idx val="7"/>
          <c:order val="7"/>
          <c:tx>
            <c:strRef>
              <c:f>'Sit. Ec. (#4) '!$R$9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cat>
            <c:strRef>
              <c:f>'Sit. Ec. (#4)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'Sit. Ec. (#4) '!$R$11:$R$12</c:f>
              <c:numCache>
                <c:formatCode>0</c:formatCode>
                <c:ptCount val="2"/>
                <c:pt idx="0">
                  <c:v>6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5731-904C-B904-9C1AA2CA75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823369568"/>
        <c:axId val="-823372288"/>
      </c:barChart>
      <c:catAx>
        <c:axId val="-823369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823372288"/>
        <c:crosses val="autoZero"/>
        <c:auto val="1"/>
        <c:lblAlgn val="ctr"/>
        <c:lblOffset val="100"/>
        <c:noMultiLvlLbl val="0"/>
      </c:catAx>
      <c:valAx>
        <c:axId val="-823372288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;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823369568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382842968249774E-2"/>
          <c:y val="4.6686863978870514E-2"/>
          <c:w val="0.91955402597867797"/>
          <c:h val="0.64860439076151433"/>
        </c:manualLayout>
      </c:layout>
      <c:lineChart>
        <c:grouping val="standard"/>
        <c:varyColors val="0"/>
        <c:ser>
          <c:idx val="0"/>
          <c:order val="0"/>
          <c:tx>
            <c:strRef>
              <c:f>'Gestión (#1)'!$A$8</c:f>
              <c:strCache>
                <c:ptCount val="1"/>
                <c:pt idx="0">
                  <c:v>Buena (incluye muy buena y buena)</c:v>
                </c:pt>
              </c:strCache>
            </c:strRef>
          </c:tx>
          <c:spPr>
            <a:ln>
              <a:solidFill>
                <a:srgbClr val="008000"/>
              </a:solidFill>
            </a:ln>
          </c:spPr>
          <c:marker>
            <c:symbol val="circle"/>
            <c:size val="9"/>
            <c:spPr>
              <a:solidFill>
                <a:srgbClr val="008000"/>
              </a:solidFill>
              <a:ln>
                <a:noFill/>
              </a:ln>
            </c:spPr>
          </c:marker>
          <c:dLbls>
            <c:dLbl>
              <c:idx val="3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008000"/>
                      </a:solidFill>
                    </a:defRPr>
                  </a:pPr>
                  <a:endParaRPr lang="es-A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008000"/>
                    </a:solidFill>
                  </a:defRPr>
                </a:pPr>
                <a:endParaRPr lang="es-A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'Gestión (#1)'!$AQ$7:$BN$7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'Gestión (#1)'!$AQ$8:$BN$8</c:f>
              <c:numCache>
                <c:formatCode>General</c:formatCode>
                <c:ptCount val="24"/>
                <c:pt idx="0">
                  <c:v>44</c:v>
                </c:pt>
                <c:pt idx="1">
                  <c:v>45</c:v>
                </c:pt>
                <c:pt idx="2">
                  <c:v>47</c:v>
                </c:pt>
                <c:pt idx="3">
                  <c:v>49</c:v>
                </c:pt>
                <c:pt idx="4">
                  <c:v>54</c:v>
                </c:pt>
                <c:pt idx="5">
                  <c:v>52</c:v>
                </c:pt>
                <c:pt idx="6">
                  <c:v>51</c:v>
                </c:pt>
                <c:pt idx="7">
                  <c:v>53</c:v>
                </c:pt>
                <c:pt idx="8">
                  <c:v>50</c:v>
                </c:pt>
                <c:pt idx="9">
                  <c:v>48</c:v>
                </c:pt>
                <c:pt idx="10">
                  <c:v>46</c:v>
                </c:pt>
                <c:pt idx="11">
                  <c:v>43</c:v>
                </c:pt>
                <c:pt idx="12">
                  <c:v>42</c:v>
                </c:pt>
                <c:pt idx="13">
                  <c:v>44</c:v>
                </c:pt>
                <c:pt idx="14">
                  <c:v>42</c:v>
                </c:pt>
                <c:pt idx="15">
                  <c:v>46</c:v>
                </c:pt>
                <c:pt idx="16">
                  <c:v>46</c:v>
                </c:pt>
                <c:pt idx="17">
                  <c:v>45</c:v>
                </c:pt>
                <c:pt idx="18">
                  <c:v>42</c:v>
                </c:pt>
                <c:pt idx="19">
                  <c:v>41</c:v>
                </c:pt>
                <c:pt idx="20">
                  <c:v>37</c:v>
                </c:pt>
                <c:pt idx="21">
                  <c:v>39</c:v>
                </c:pt>
                <c:pt idx="22">
                  <c:v>40</c:v>
                </c:pt>
                <c:pt idx="23">
                  <c:v>39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6-E577-FD47-B862-C3715D6C2AB4}"/>
            </c:ext>
          </c:extLst>
        </c:ser>
        <c:ser>
          <c:idx val="1"/>
          <c:order val="1"/>
          <c:tx>
            <c:strRef>
              <c:f>'Gestión (#1)'!$A$9</c:f>
              <c:strCache>
                <c:ptCount val="1"/>
                <c:pt idx="0">
                  <c:v>Mala (incluye muy mala y mala)</c:v>
                </c:pt>
              </c:strCache>
            </c:strRef>
          </c:tx>
          <c:spPr>
            <a:ln>
              <a:solidFill>
                <a:srgbClr val="AA0000"/>
              </a:solidFill>
            </a:ln>
          </c:spPr>
          <c:marker>
            <c:symbol val="circle"/>
            <c:size val="9"/>
            <c:spPr>
              <a:solidFill>
                <a:srgbClr val="AA0000"/>
              </a:solidFill>
              <a:ln>
                <a:noFill/>
              </a:ln>
            </c:spPr>
          </c:marker>
          <c:dLbls>
            <c:dLbl>
              <c:idx val="3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E577-FD47-B862-C3715D6C2AB4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100" b="1">
                      <a:solidFill>
                        <a:srgbClr val="AA0000"/>
                      </a:solidFill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rgbClr val="AA00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'Gestión (#1)'!$AQ$7:$BN$7</c:f>
              <c:strCache>
                <c:ptCount val="24"/>
                <c:pt idx="0">
                  <c:v>ago-24</c:v>
                </c:pt>
                <c:pt idx="1">
                  <c:v>sep-24</c:v>
                </c:pt>
                <c:pt idx="2">
                  <c:v>oct-24</c:v>
                </c:pt>
                <c:pt idx="3">
                  <c:v>nov-24</c:v>
                </c:pt>
                <c:pt idx="4">
                  <c:v>dic-24</c:v>
                </c:pt>
                <c:pt idx="5">
                  <c:v>ene-25</c:v>
                </c:pt>
                <c:pt idx="6">
                  <c:v>feb-25</c:v>
                </c:pt>
                <c:pt idx="7">
                  <c:v>mar-25</c:v>
                </c:pt>
                <c:pt idx="8">
                  <c:v>abr-25</c:v>
                </c:pt>
                <c:pt idx="9">
                  <c:v>may-25</c:v>
                </c:pt>
                <c:pt idx="10">
                  <c:v>jun-25</c:v>
                </c:pt>
                <c:pt idx="11">
                  <c:v>jul-25</c:v>
                </c:pt>
                <c:pt idx="12">
                  <c:v>ago-25</c:v>
                </c:pt>
                <c:pt idx="13">
                  <c:v>sep-25</c:v>
                </c:pt>
                <c:pt idx="14">
                  <c:v>oct-25</c:v>
                </c:pt>
                <c:pt idx="15">
                  <c:v>nov-25</c:v>
                </c:pt>
                <c:pt idx="16">
                  <c:v>dic-25</c:v>
                </c:pt>
                <c:pt idx="17">
                  <c:v>ene-26</c:v>
                </c:pt>
                <c:pt idx="18">
                  <c:v>feb-26</c:v>
                </c:pt>
                <c:pt idx="19">
                  <c:v>mar-26</c:v>
                </c:pt>
                <c:pt idx="20">
                  <c:v>abr-26</c:v>
                </c:pt>
                <c:pt idx="21">
                  <c:v>may-26</c:v>
                </c:pt>
                <c:pt idx="22">
                  <c:v>jun-26</c:v>
                </c:pt>
                <c:pt idx="23">
                  <c:v>jul-26</c:v>
                </c:pt>
              </c:strCache>
            </c:strRef>
          </c:cat>
          <c:val>
            <c:numRef>
              <c:f>'Gestión (#1)'!$AQ$9:$BN$9</c:f>
              <c:numCache>
                <c:formatCode>General</c:formatCode>
                <c:ptCount val="24"/>
                <c:pt idx="0">
                  <c:v>55</c:v>
                </c:pt>
                <c:pt idx="1">
                  <c:v>54</c:v>
                </c:pt>
                <c:pt idx="2">
                  <c:v>50</c:v>
                </c:pt>
                <c:pt idx="3">
                  <c:v>49</c:v>
                </c:pt>
                <c:pt idx="4">
                  <c:v>46</c:v>
                </c:pt>
                <c:pt idx="5">
                  <c:v>47</c:v>
                </c:pt>
                <c:pt idx="6">
                  <c:v>48</c:v>
                </c:pt>
                <c:pt idx="7">
                  <c:v>44</c:v>
                </c:pt>
                <c:pt idx="8">
                  <c:v>48</c:v>
                </c:pt>
                <c:pt idx="9">
                  <c:v>50</c:v>
                </c:pt>
                <c:pt idx="10">
                  <c:v>53</c:v>
                </c:pt>
                <c:pt idx="11">
                  <c:v>55</c:v>
                </c:pt>
                <c:pt idx="12">
                  <c:v>57</c:v>
                </c:pt>
                <c:pt idx="13">
                  <c:v>55</c:v>
                </c:pt>
                <c:pt idx="14">
                  <c:v>56</c:v>
                </c:pt>
                <c:pt idx="15">
                  <c:v>52</c:v>
                </c:pt>
                <c:pt idx="16">
                  <c:v>53</c:v>
                </c:pt>
                <c:pt idx="17">
                  <c:v>54</c:v>
                </c:pt>
                <c:pt idx="18">
                  <c:v>56</c:v>
                </c:pt>
                <c:pt idx="19">
                  <c:v>57</c:v>
                </c:pt>
                <c:pt idx="20">
                  <c:v>61</c:v>
                </c:pt>
                <c:pt idx="21">
                  <c:v>60</c:v>
                </c:pt>
                <c:pt idx="22">
                  <c:v>58</c:v>
                </c:pt>
                <c:pt idx="23">
                  <c:v>60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D-E577-FD47-B862-C3715D6C2A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823366304"/>
        <c:axId val="-823371744"/>
      </c:lineChart>
      <c:catAx>
        <c:axId val="-823366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s-AR"/>
          </a:p>
        </c:txPr>
        <c:crossAx val="-823371744"/>
        <c:crosses val="autoZero"/>
        <c:auto val="1"/>
        <c:lblAlgn val="ctr"/>
        <c:lblOffset val="100"/>
        <c:noMultiLvlLbl val="0"/>
      </c:catAx>
      <c:valAx>
        <c:axId val="-823371744"/>
        <c:scaling>
          <c:orientation val="minMax"/>
          <c:max val="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-823366304"/>
        <c:crosses val="autoZero"/>
        <c:crossBetween val="midCat"/>
      </c:valAx>
      <c:spPr>
        <a:ln>
          <a:noFill/>
        </a:ln>
        <a:effectLst/>
      </c:spPr>
    </c:plotArea>
    <c:plotVisOnly val="1"/>
    <c:dispBlanksAs val="gap"/>
    <c:showDLblsOverMax val="0"/>
  </c:chart>
  <c:spPr>
    <a:ln>
      <a:noFill/>
    </a:ln>
    <a:effectLst/>
  </c:spPr>
  <c:txPr>
    <a:bodyPr/>
    <a:lstStyle/>
    <a:p>
      <a:pPr>
        <a:defRPr sz="1400" b="0">
          <a:latin typeface="Avenir Next LT Pro" panose="020B0504020202020204" pitchFamily="34" charset="0"/>
          <a:ea typeface="Microsoft YaHei UI" panose="020B0503020204020204" pitchFamily="34" charset="-122"/>
        </a:defRPr>
      </a:pPr>
      <a:endParaRPr lang="es-A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'Ev. Gobierno xVoto '!$K$9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'Ev. Gobierno xVoto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'Ev. Gobierno xVoto '!$K$11:$K$12</c:f>
              <c:numCache>
                <c:formatCode>##,#00</c:formatCode>
                <c:ptCount val="2"/>
                <c:pt idx="0">
                  <c:v>-1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EB7-684A-A228-0991DCC90837}"/>
            </c:ext>
          </c:extLst>
        </c:ser>
        <c:ser>
          <c:idx val="1"/>
          <c:order val="1"/>
          <c:tx>
            <c:strRef>
              <c:f>'Ev. Gobierno xVoto '!$L$9</c:f>
              <c:strCache>
                <c:ptCount val="1"/>
                <c:pt idx="0">
                  <c:v>Peor</c:v>
                </c:pt>
              </c:strCache>
            </c:strRef>
          </c:tx>
          <c:spPr>
            <a:solidFill>
              <a:srgbClr val="FD5555"/>
            </a:solidFill>
            <a:ln w="25400">
              <a:noFill/>
            </a:ln>
            <a:effectLst/>
          </c:spPr>
          <c:invertIfNegative val="0"/>
          <c:cat>
            <c:strRef>
              <c:f>'Ev. Gobierno xVoto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'Ev. Gobierno xVoto '!$L$11:$L$12</c:f>
              <c:numCache>
                <c:formatCode>0</c:formatCode>
                <c:ptCount val="2"/>
                <c:pt idx="0">
                  <c:v>-11</c:v>
                </c:pt>
                <c:pt idx="1">
                  <c:v>-5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EB7-684A-A228-0991DCC90837}"/>
            </c:ext>
          </c:extLst>
        </c:ser>
        <c:ser>
          <c:idx val="2"/>
          <c:order val="2"/>
          <c:tx>
            <c:strRef>
              <c:f>'Ev. Gobierno xVoto '!$M$9</c:f>
              <c:strCache>
                <c:ptCount val="1"/>
                <c:pt idx="0">
                  <c:v>Mucho peor</c:v>
                </c:pt>
              </c:strCache>
            </c:strRef>
          </c:tx>
          <c:spPr>
            <a:solidFill>
              <a:srgbClr val="AA0000"/>
            </a:solidFill>
            <a:ln w="25400">
              <a:noFill/>
            </a:ln>
            <a:effectLst/>
          </c:spPr>
          <c:invertIfNegative val="0"/>
          <c:cat>
            <c:strRef>
              <c:f>'Ev. Gobierno xVoto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'Ev. Gobierno xVoto '!$M$11:$M$12</c:f>
              <c:numCache>
                <c:formatCode>0</c:formatCode>
                <c:ptCount val="2"/>
                <c:pt idx="0">
                  <c:v>-4</c:v>
                </c:pt>
                <c:pt idx="1">
                  <c:v>-94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EB7-684A-A228-0991DCC90837}"/>
            </c:ext>
          </c:extLst>
        </c:ser>
        <c:ser>
          <c:idx val="3"/>
          <c:order val="3"/>
          <c:tx>
            <c:strRef>
              <c:f>'Ev. Gobierno xVoto '!$N$9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0F4D"/>
            </a:solidFill>
            <a:ln>
              <a:noFill/>
            </a:ln>
            <a:effectLst/>
          </c:spPr>
          <c:invertIfNegative val="0"/>
          <c:cat>
            <c:strRef>
              <c:f>'Ev. Gobierno xVoto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'Ev. Gobierno xVoto '!$N$11:$N$12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EB7-684A-A228-0991DCC90837}"/>
            </c:ext>
          </c:extLst>
        </c:ser>
        <c:ser>
          <c:idx val="4"/>
          <c:order val="4"/>
          <c:tx>
            <c:strRef>
              <c:f>'Ev. Gobierno xVoto '!$O$9</c:f>
              <c:strCache>
                <c:ptCount val="1"/>
                <c:pt idx="0">
                  <c:v>//</c:v>
                </c:pt>
              </c:strCache>
            </c:strRef>
          </c:tx>
          <c:spPr>
            <a:solidFill>
              <a:srgbClr val="FE8585"/>
            </a:solidFill>
            <a:ln>
              <a:noFill/>
            </a:ln>
            <a:effectLst/>
          </c:spPr>
          <c:invertIfNegative val="0"/>
          <c:cat>
            <c:strRef>
              <c:f>'Ev. Gobierno xVoto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'Ev. Gobierno xVoto '!$O$11:$O$12</c:f>
              <c:numCache>
                <c:formatCode>General</c:formatCode>
                <c:ptCount val="2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EB7-684A-A228-0991DCC90837}"/>
            </c:ext>
          </c:extLst>
        </c:ser>
        <c:ser>
          <c:idx val="5"/>
          <c:order val="5"/>
          <c:tx>
            <c:strRef>
              <c:f>'Ev. Gobierno xVoto '!$P$9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'Ev. Gobierno xVoto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'Ev. Gobierno xVoto '!$P$11:$P$12</c:f>
              <c:numCache>
                <c:formatCode>#,#00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EB7-684A-A228-0991DCC90837}"/>
            </c:ext>
          </c:extLst>
        </c:ser>
        <c:ser>
          <c:idx val="6"/>
          <c:order val="6"/>
          <c:tx>
            <c:strRef>
              <c:f>'Ev. Gobierno xVoto '!$Q$9</c:f>
              <c:strCache>
                <c:ptCount val="1"/>
                <c:pt idx="0">
                  <c:v>Mejor</c:v>
                </c:pt>
              </c:strCache>
            </c:strRef>
          </c:tx>
          <c:spPr>
            <a:solidFill>
              <a:srgbClr val="89C064"/>
            </a:solidFill>
            <a:ln>
              <a:noFill/>
            </a:ln>
            <a:effectLst/>
          </c:spPr>
          <c:invertIfNegative val="0"/>
          <c:cat>
            <c:strRef>
              <c:f>'Ev. Gobierno xVoto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'Ev. Gobierno xVoto '!$Q$11:$Q$12</c:f>
              <c:numCache>
                <c:formatCode>0</c:formatCode>
                <c:ptCount val="2"/>
                <c:pt idx="0">
                  <c:v>63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EB7-684A-A228-0991DCC90837}"/>
            </c:ext>
          </c:extLst>
        </c:ser>
        <c:ser>
          <c:idx val="7"/>
          <c:order val="7"/>
          <c:tx>
            <c:strRef>
              <c:f>'Ev. Gobierno xVoto '!$R$9</c:f>
              <c:strCache>
                <c:ptCount val="1"/>
                <c:pt idx="0">
                  <c:v>Mucho mejor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</c:spPr>
          <c:invertIfNegative val="0"/>
          <c:cat>
            <c:strRef>
              <c:f>'Ev. Gobierno xVoto '!$J$11:$J$12</c:f>
              <c:strCache>
                <c:ptCount val="2"/>
                <c:pt idx="0">
                  <c:v>LLA</c:v>
                </c:pt>
                <c:pt idx="1">
                  <c:v>FP</c:v>
                </c:pt>
              </c:strCache>
            </c:strRef>
          </c:cat>
          <c:val>
            <c:numRef>
              <c:f>'Ev. Gobierno xVoto '!$R$11:$R$12</c:f>
              <c:numCache>
                <c:formatCode>0</c:formatCode>
                <c:ptCount val="2"/>
                <c:pt idx="0">
                  <c:v>21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EB7-684A-A228-0991DCC908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823370656"/>
        <c:axId val="-823380448"/>
      </c:barChart>
      <c:catAx>
        <c:axId val="-8233706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823380448"/>
        <c:crosses val="autoZero"/>
        <c:auto val="1"/>
        <c:lblAlgn val="ctr"/>
        <c:lblOffset val="100"/>
        <c:noMultiLvlLbl val="0"/>
      </c:catAx>
      <c:valAx>
        <c:axId val="-823380448"/>
        <c:scaling>
          <c:orientation val="minMax"/>
          <c:max val="100"/>
          <c:min val="-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;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pPr>
            <a:endParaRPr lang="es-AR"/>
          </a:p>
        </c:txPr>
        <c:crossAx val="-823370656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'Imagen Javo'!$A$53:$A$55</cx:f>
        <cx:lvl ptCount="3">
          <cx:pt idx="0">Imagen positiva</cx:pt>
          <cx:pt idx="1">Imagen negativa</cx:pt>
          <cx:pt idx="2">No responde</cx:pt>
        </cx:lvl>
      </cx:strDim>
      <cx:numDim type="val">
        <cx:f dir="row">'Imagen Javo'!$B$53:$B$55</cx:f>
        <cx:lvl ptCount="3" formatCode="General">
          <cx:pt idx="0">35</cx:pt>
          <cx:pt idx="1">61</cx:pt>
          <cx:pt idx="2">4</cx:pt>
        </cx:lvl>
      </cx:numDim>
    </cx:data>
  </cx:chartData>
  <cx:chart>
    <cx:plotArea>
      <cx:plotAreaRegion>
        <cx:series layoutId="funnel" uniqueId="{A4459957-010E-4115-957C-D97D93B841E5}">
          <cx:tx>
            <cx:txData>
              <cx:f>'Imagen Javo'!$B$52</cx:f>
              <cx:v>%</cx:v>
            </cx:txData>
          </cx:tx>
          <cx:dataPt idx="0">
            <cx:spPr>
              <a:solidFill>
                <a:srgbClr val="00602B"/>
              </a:solidFill>
            </cx:spPr>
          </cx:dataPt>
          <cx:dataPt idx="1">
            <cx:spPr>
              <a:solidFill>
                <a:srgbClr val="AA0000"/>
              </a:solidFill>
            </cx:spPr>
          </cx:dataPt>
          <cx:dataPt idx="2">
            <cx:spPr>
              <a:solidFill>
                <a:srgbClr val="FFFFFF">
                  <a:lumMod val="75000"/>
                </a:srgbClr>
              </a:solidFill>
            </cx:spPr>
          </cx:dataPt>
          <cx:dataId val="0"/>
        </cx:series>
      </cx:plotAreaRegion>
      <cx:axis id="1" hidden="1">
        <cx:catScaling/>
        <cx:tickLabels/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'Imagen Villarruel'!$A$53:$A$55</cx:f>
        <cx:lvl ptCount="3">
          <cx:pt idx="0">Imagen positiva</cx:pt>
          <cx:pt idx="1">Imagen negativa</cx:pt>
          <cx:pt idx="2">No responde</cx:pt>
        </cx:lvl>
      </cx:strDim>
      <cx:numDim type="val">
        <cx:f dir="row">'Imagen Villarruel'!$B$53:$B$55</cx:f>
        <cx:lvl ptCount="3" formatCode="General">
          <cx:pt idx="0">28</cx:pt>
          <cx:pt idx="1">62</cx:pt>
          <cx:pt idx="2">10</cx:pt>
        </cx:lvl>
      </cx:numDim>
    </cx:data>
  </cx:chartData>
  <cx:chart>
    <cx:plotArea>
      <cx:plotAreaRegion>
        <cx:series layoutId="funnel" uniqueId="{29E1CC78-4150-46F6-BCB4-538C6A99A1EB}">
          <cx:tx>
            <cx:txData>
              <cx:f>'Imagen Villarruel'!$B$52</cx:f>
              <cx:v>%</cx:v>
            </cx:txData>
          </cx:tx>
          <cx:dataPt idx="0">
            <cx:spPr>
              <a:solidFill>
                <a:srgbClr val="00602B"/>
              </a:solidFill>
            </cx:spPr>
          </cx:dataPt>
          <cx:dataPt idx="1">
            <cx:spPr>
              <a:solidFill>
                <a:srgbClr val="AA0000"/>
              </a:solidFill>
            </cx:spPr>
          </cx:dataPt>
          <cx:dataPt idx="2">
            <cx:spPr>
              <a:solidFill>
                <a:srgbClr val="FFFFFF">
                  <a:lumMod val="75000"/>
                </a:srgbClr>
              </a:solidFill>
            </cx:spPr>
          </cx:dataPt>
          <cx:dataId val="0"/>
        </cx:series>
      </cx:plotAreaRegion>
      <cx:axis id="1" hidden="1">
        <cx:catScaling/>
        <cx:tickLabels/>
      </cx:axis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'Imagen Bullrich'!$A$50:$A$52</cx:f>
        <cx:lvl ptCount="3">
          <cx:pt idx="0">Imagen positiva</cx:pt>
          <cx:pt idx="1">Imagen negativa</cx:pt>
          <cx:pt idx="2">No responde</cx:pt>
        </cx:lvl>
      </cx:strDim>
      <cx:numDim type="val">
        <cx:f dir="row">'Imagen Bullrich'!$B$50:$B$52</cx:f>
        <cx:lvl ptCount="3" formatCode="General">
          <cx:pt idx="0">43</cx:pt>
          <cx:pt idx="1">53</cx:pt>
          <cx:pt idx="2">4</cx:pt>
        </cx:lvl>
      </cx:numDim>
    </cx:data>
  </cx:chartData>
  <cx:chart>
    <cx:plotArea>
      <cx:plotAreaRegion>
        <cx:series layoutId="funnel" uniqueId="{A8A23FAE-55AE-49EF-BF7A-87498CFCC8EF}">
          <cx:tx>
            <cx:txData>
              <cx:f>'Imagen Bullrich'!$B$49</cx:f>
              <cx:v>%</cx:v>
            </cx:txData>
          </cx:tx>
          <cx:dataPt idx="0">
            <cx:spPr>
              <a:solidFill>
                <a:srgbClr val="00602B"/>
              </a:solidFill>
            </cx:spPr>
          </cx:dataPt>
          <cx:dataPt idx="1">
            <cx:spPr>
              <a:solidFill>
                <a:srgbClr val="AA0000"/>
              </a:solidFill>
            </cx:spPr>
          </cx:dataPt>
          <cx:dataPt idx="2">
            <cx:spPr>
              <a:solidFill>
                <a:srgbClr val="FFFFFF">
                  <a:lumMod val="85000"/>
                </a:srgbClr>
              </a:solidFill>
            </cx:spPr>
          </cx:dataPt>
          <cx:dataId val="0"/>
        </cx:series>
      </cx:plotAreaRegion>
      <cx:axis id="0" hidden="1">
        <cx:catScaling/>
        <cx:tickLabels/>
      </cx:axis>
    </cx:plotArea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'Imagen CFK'!$A$53:$A$55</cx:f>
        <cx:lvl ptCount="3">
          <cx:pt idx="0">Imagen positiva</cx:pt>
          <cx:pt idx="1">Imagen negativa</cx:pt>
          <cx:pt idx="2">No responde</cx:pt>
        </cx:lvl>
      </cx:strDim>
      <cx:numDim type="val">
        <cx:f dir="row">'Imagen CFK'!$B$53:$B$55</cx:f>
        <cx:lvl ptCount="3" formatCode="General">
          <cx:pt idx="0">29</cx:pt>
          <cx:pt idx="1">65</cx:pt>
          <cx:pt idx="2">6</cx:pt>
        </cx:lvl>
      </cx:numDim>
    </cx:data>
  </cx:chartData>
  <cx:chart>
    <cx:plotArea>
      <cx:plotAreaRegion>
        <cx:series layoutId="funnel" uniqueId="{19977771-E8F3-48BC-B2CB-F21256978D0F}">
          <cx:tx>
            <cx:txData>
              <cx:f>'Imagen CFK'!$B$52</cx:f>
              <cx:v>%</cx:v>
            </cx:txData>
          </cx:tx>
          <cx:dataPt idx="0">
            <cx:spPr>
              <a:solidFill>
                <a:srgbClr val="00602B"/>
              </a:solidFill>
            </cx:spPr>
          </cx:dataPt>
          <cx:dataPt idx="1">
            <cx:spPr>
              <a:solidFill>
                <a:srgbClr val="AA0000"/>
              </a:solidFill>
            </cx:spPr>
          </cx:dataPt>
          <cx:dataPt idx="2">
            <cx:spPr>
              <a:solidFill>
                <a:srgbClr val="FFFFFF">
                  <a:lumMod val="75000"/>
                </a:srgbClr>
              </a:solidFill>
            </cx:spPr>
          </cx:dataPt>
          <cx:dataId val="0"/>
        </cx:series>
      </cx:plotAreaRegion>
      <cx:axis id="1" hidden="1">
        <cx:catScaling/>
        <cx:tickLabels/>
      </cx:axis>
    </cx:plotArea>
  </cx:chart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'Imagen Kici'!$A$53:$A$55</cx:f>
        <cx:lvl ptCount="3">
          <cx:pt idx="0">Imagen positiva</cx:pt>
          <cx:pt idx="1">Imagen negativa</cx:pt>
          <cx:pt idx="2">No responde</cx:pt>
        </cx:lvl>
      </cx:strDim>
      <cx:numDim type="val">
        <cx:f dir="row">'Imagen Kici'!$B$53:$B$55</cx:f>
        <cx:lvl ptCount="3" formatCode="General">
          <cx:pt idx="0">37</cx:pt>
          <cx:pt idx="1">60</cx:pt>
          <cx:pt idx="2">3</cx:pt>
        </cx:lvl>
      </cx:numDim>
    </cx:data>
  </cx:chartData>
  <cx:chart>
    <cx:plotArea>
      <cx:plotAreaRegion>
        <cx:series layoutId="funnel" uniqueId="{66BC919E-40EC-4CBE-9034-CF24CB039DEA}">
          <cx:tx>
            <cx:txData>
              <cx:f>'Imagen Kici'!$B$52</cx:f>
              <cx:v>%</cx:v>
            </cx:txData>
          </cx:tx>
          <cx:dataPt idx="0">
            <cx:spPr>
              <a:solidFill>
                <a:srgbClr val="00602B"/>
              </a:solidFill>
            </cx:spPr>
          </cx:dataPt>
          <cx:dataPt idx="1">
            <cx:spPr>
              <a:solidFill>
                <a:srgbClr val="AA0000"/>
              </a:solidFill>
            </cx:spPr>
          </cx:dataPt>
          <cx:dataPt idx="2">
            <cx:spPr>
              <a:solidFill>
                <a:srgbClr val="FFFFFF">
                  <a:lumMod val="75000"/>
                </a:srgbClr>
              </a:solidFill>
            </cx:spPr>
          </cx:dataPt>
          <cx:dataId val="0"/>
        </cx:series>
      </cx:plotAreaRegion>
      <cx:axis id="1" hidden="1">
        <cx:catScaling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0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0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0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0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17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1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80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1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00913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7" name="Google Shape;3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36221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>
          <a:extLst>
            <a:ext uri="{FF2B5EF4-FFF2-40B4-BE49-F238E27FC236}">
              <a16:creationId xmlns:a16="http://schemas.microsoft.com/office/drawing/2014/main" xmlns="" id="{EBD0DF4F-032D-B67E-36E1-8053B6E4C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2:notes">
            <a:extLst>
              <a:ext uri="{FF2B5EF4-FFF2-40B4-BE49-F238E27FC236}">
                <a16:creationId xmlns:a16="http://schemas.microsoft.com/office/drawing/2014/main" xmlns="" id="{58501044-0824-F3AA-81E9-4B7256AD47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5" name="Google Shape;405;p12:notes">
            <a:extLst>
              <a:ext uri="{FF2B5EF4-FFF2-40B4-BE49-F238E27FC236}">
                <a16:creationId xmlns:a16="http://schemas.microsoft.com/office/drawing/2014/main" xmlns="" id="{3190B647-9947-5731-B858-3972B84199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8078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2454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>
          <a:extLst>
            <a:ext uri="{FF2B5EF4-FFF2-40B4-BE49-F238E27FC236}">
              <a16:creationId xmlns:a16="http://schemas.microsoft.com/office/drawing/2014/main" xmlns="" id="{A2E97E51-AC64-8292-1DAF-FCA61AE0F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2:notes">
            <a:extLst>
              <a:ext uri="{FF2B5EF4-FFF2-40B4-BE49-F238E27FC236}">
                <a16:creationId xmlns:a16="http://schemas.microsoft.com/office/drawing/2014/main" xmlns="" id="{AAC1A821-5DBA-F9E7-2E3E-87BFC22B21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5" name="Google Shape;405;p12:notes">
            <a:extLst>
              <a:ext uri="{FF2B5EF4-FFF2-40B4-BE49-F238E27FC236}">
                <a16:creationId xmlns:a16="http://schemas.microsoft.com/office/drawing/2014/main" xmlns="" id="{254D6917-FA6F-89DA-B3EF-62D25A82A2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0059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72003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>
          <a:extLst>
            <a:ext uri="{FF2B5EF4-FFF2-40B4-BE49-F238E27FC236}">
              <a16:creationId xmlns:a16="http://schemas.microsoft.com/office/drawing/2014/main" xmlns="" id="{108D42FB-E689-94EB-6AB8-9897EDDE2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2:notes">
            <a:extLst>
              <a:ext uri="{FF2B5EF4-FFF2-40B4-BE49-F238E27FC236}">
                <a16:creationId xmlns:a16="http://schemas.microsoft.com/office/drawing/2014/main" xmlns="" id="{25788136-2090-8F29-38D5-06940F1F8A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5" name="Google Shape;405;p12:notes">
            <a:extLst>
              <a:ext uri="{FF2B5EF4-FFF2-40B4-BE49-F238E27FC236}">
                <a16:creationId xmlns:a16="http://schemas.microsoft.com/office/drawing/2014/main" xmlns="" id="{D00C0D97-A20C-DD8F-8C79-7C75D79F05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298935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316077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>
          <a:extLst>
            <a:ext uri="{FF2B5EF4-FFF2-40B4-BE49-F238E27FC236}">
              <a16:creationId xmlns:a16="http://schemas.microsoft.com/office/drawing/2014/main" xmlns="" id="{3B4AA87C-DFC6-6791-7C6B-DB00AD9E9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2:notes">
            <a:extLst>
              <a:ext uri="{FF2B5EF4-FFF2-40B4-BE49-F238E27FC236}">
                <a16:creationId xmlns:a16="http://schemas.microsoft.com/office/drawing/2014/main" xmlns="" id="{043AF078-FBD5-7D19-7E17-F0927C9CE0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5" name="Google Shape;405;p12:notes">
            <a:extLst>
              <a:ext uri="{FF2B5EF4-FFF2-40B4-BE49-F238E27FC236}">
                <a16:creationId xmlns:a16="http://schemas.microsoft.com/office/drawing/2014/main" xmlns="" id="{A637B256-8FBD-D66E-D59F-BD0B50ECC4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94016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72111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256002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6903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7" name="Google Shape;3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90211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>
          <a:extLst>
            <a:ext uri="{FF2B5EF4-FFF2-40B4-BE49-F238E27FC236}">
              <a16:creationId xmlns:a16="http://schemas.microsoft.com/office/drawing/2014/main" xmlns="" id="{CD2AF583-4D0A-E44E-F32E-BC804F6A7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2:notes">
            <a:extLst>
              <a:ext uri="{FF2B5EF4-FFF2-40B4-BE49-F238E27FC236}">
                <a16:creationId xmlns:a16="http://schemas.microsoft.com/office/drawing/2014/main" xmlns="" id="{01184B3C-4B1A-8A75-FC73-329996EF99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5" name="Google Shape;405;p12:notes">
            <a:extLst>
              <a:ext uri="{FF2B5EF4-FFF2-40B4-BE49-F238E27FC236}">
                <a16:creationId xmlns:a16="http://schemas.microsoft.com/office/drawing/2014/main" xmlns="" id="{2D5C667A-B535-5B65-A92C-52BCC0B5E6F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048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30979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139114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909562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57931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6" name="Google Shape;48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012106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597557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12076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556001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3043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35538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14510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568815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42769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25231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374479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1537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8" name="Google Shape;51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9" name="Google Shape;519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68632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38052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42048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8300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09466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432915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8" name="Google Shape;51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9" name="Google Shape;519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043341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81549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47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72780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8290164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8" name="Google Shape;518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9" name="Google Shape;519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49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978193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399820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51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25480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52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20923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8" name="Google Shape;50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53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77577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182664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8401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33588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2908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1014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9899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 blanco" type="blank">
  <p:cSld name="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n con título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1"/>
          <p:cNvSpPr txBox="1"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5" name="Google Shape;65;p51"/>
          <p:cNvSpPr>
            <a:spLocks noGrp="1"/>
          </p:cNvSpPr>
          <p:nvPr>
            <p:ph type="pic" idx="2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51"/>
          <p:cNvSpPr txBox="1">
            <a:spLocks noGrp="1"/>
          </p:cNvSpPr>
          <p:nvPr>
            <p:ph type="body" idx="1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y texto vertical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2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2" name="Google Shape;72;p52"/>
          <p:cNvSpPr txBox="1">
            <a:spLocks noGrp="1"/>
          </p:cNvSpPr>
          <p:nvPr>
            <p:ph type="body" idx="1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5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5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vertical y texto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3"/>
          <p:cNvSpPr txBox="1">
            <a:spLocks noGrp="1"/>
          </p:cNvSpPr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8" name="Google Shape;78;p53"/>
          <p:cNvSpPr txBox="1">
            <a:spLocks noGrp="1"/>
          </p:cNvSpPr>
          <p:nvPr>
            <p:ph type="body" idx="1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5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5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rensztein_Azul">
  <p:cSld name="Berensztein_Azul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5"/>
          <p:cNvSpPr/>
          <p:nvPr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81975" tIns="40975" rIns="81975" bIns="40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2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55" descr="Logos_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528" y="4717735"/>
            <a:ext cx="1906588" cy="522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rensztein_Blanco">
  <p:cSld name="Berensztein_Blanco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6"/>
          <p:cNvSpPr/>
          <p:nvPr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rgbClr val="009CD1"/>
              </a:gs>
              <a:gs pos="45000">
                <a:srgbClr val="12446E"/>
              </a:gs>
              <a:gs pos="95000">
                <a:srgbClr val="09233A"/>
              </a:gs>
              <a:gs pos="100000">
                <a:srgbClr val="09233A"/>
              </a:gs>
            </a:gsLst>
            <a:lin ang="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81975" tIns="40975" rIns="81975" bIns="40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2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2427" y="4717735"/>
            <a:ext cx="1904861" cy="522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">
  <p:cSld name="Custom Layou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7"/>
          <p:cNvSpPr/>
          <p:nvPr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81975" tIns="40975" rIns="81975" bIns="40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2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57" descr="Logos_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528" y="4717735"/>
            <a:ext cx="1906588" cy="522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rensztein_Fondo">
  <p:cSld name="Berensztein_Fondo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rensztein_Azul">
  <p:cSld name="Berensztein_Azul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0"/>
          <p:cNvSpPr/>
          <p:nvPr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81975" tIns="40975" rIns="81975" bIns="40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2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60" descr="Logos_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528" y="4717735"/>
            <a:ext cx="1906588" cy="522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rensztein_Blanco">
  <p:cSld name="Berensztein_Blanco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1"/>
          <p:cNvSpPr/>
          <p:nvPr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rgbClr val="009CD1"/>
              </a:gs>
              <a:gs pos="45000">
                <a:srgbClr val="12446E"/>
              </a:gs>
              <a:gs pos="95000">
                <a:srgbClr val="09233A"/>
              </a:gs>
              <a:gs pos="100000">
                <a:srgbClr val="09233A"/>
              </a:gs>
            </a:gsLst>
            <a:lin ang="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81975" tIns="40975" rIns="81975" bIns="40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2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2430" y="4717735"/>
            <a:ext cx="1904861" cy="522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">
  <p:cSld name="Custom Layou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2"/>
          <p:cNvSpPr/>
          <p:nvPr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D8D8D8"/>
              </a:gs>
            </a:gsLst>
            <a:lin ang="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81975" tIns="40975" rIns="81975" bIns="409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2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62" descr="Logos_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528" y="4717735"/>
            <a:ext cx="1906588" cy="522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ítulo y objetos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3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" name="Google Shape;18;p43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4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4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rensztein_Fondo">
  <p:cSld name="Berensztein_Fondo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4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64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7" name="Google Shape;107;p64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 Layout">
  <p:cSld name="Agenda Layou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6"/>
          <p:cNvSpPr/>
          <p:nvPr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66" descr="E:\002-KIMS BUSINESS\007-02-Fullslidesppt-Contents\20161228\02-edu\bulb-item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9484" y="938231"/>
            <a:ext cx="1584176" cy="3515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66" descr="E:\002-KIMS BUSINESS\007-02-Fullslidesppt-Contents\20161228\02-edu\bulb-item.png"/>
          <p:cNvPicPr preferRelativeResize="0"/>
          <p:nvPr/>
        </p:nvPicPr>
        <p:blipFill rotWithShape="1">
          <a:blip r:embed="rId3">
            <a:alphaModFix/>
          </a:blip>
          <a:srcRect r="50000"/>
          <a:stretch/>
        </p:blipFill>
        <p:spPr>
          <a:xfrm>
            <a:off x="789484" y="938231"/>
            <a:ext cx="792088" cy="35159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Agenda Layout">
  <p:cSld name="1_Agenda Layou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7"/>
          <p:cNvSpPr/>
          <p:nvPr/>
        </p:nvSpPr>
        <p:spPr>
          <a:xfrm>
            <a:off x="-2604" y="0"/>
            <a:ext cx="158417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67" descr="E:\002-KIMS BUSINESS\007-02-Fullslidesppt-Contents\20161228\02-edu\bulb-item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6735" y="2931790"/>
            <a:ext cx="945499" cy="2098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Basic Layout">
  <p:cSld name="3_Basic Layou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8"/>
          <p:cNvSpPr/>
          <p:nvPr/>
        </p:nvSpPr>
        <p:spPr>
          <a:xfrm>
            <a:off x="0" y="3399842"/>
            <a:ext cx="9144000" cy="17436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68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68"/>
          <p:cNvSpPr txBox="1">
            <a:spLocks noGrp="1"/>
          </p:cNvSpPr>
          <p:nvPr>
            <p:ph type="body" idx="2"/>
          </p:nvPr>
        </p:nvSpPr>
        <p:spPr>
          <a:xfrm>
            <a:off x="0" y="699542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68"/>
          <p:cNvSpPr/>
          <p:nvPr/>
        </p:nvSpPr>
        <p:spPr>
          <a:xfrm>
            <a:off x="4043561" y="2859782"/>
            <a:ext cx="1080120" cy="1080120"/>
          </a:xfrm>
          <a:prstGeom prst="ellipse">
            <a:avLst/>
          </a:prstGeom>
          <a:solidFill>
            <a:schemeClr val="accent1"/>
          </a:solidFill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p68" descr="E:\002-KIMS BUSINESS\007-02-Fullslidesppt-Contents\20161228\02-edu\bulb-item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08057" y="3010192"/>
            <a:ext cx="351128" cy="779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sic Layout">
  <p:cSld name="Basic Layou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9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69"/>
          <p:cNvSpPr txBox="1">
            <a:spLocks noGrp="1"/>
          </p:cNvSpPr>
          <p:nvPr>
            <p:ph type="body" idx="2"/>
          </p:nvPr>
        </p:nvSpPr>
        <p:spPr>
          <a:xfrm>
            <a:off x="0" y="699542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5" name="Google Shape;125;p69"/>
          <p:cNvSpPr/>
          <p:nvPr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69"/>
          <p:cNvSpPr/>
          <p:nvPr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Basic Layout">
  <p:cSld name="4_Basic Layou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0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70"/>
          <p:cNvSpPr txBox="1">
            <a:spLocks noGrp="1"/>
          </p:cNvSpPr>
          <p:nvPr>
            <p:ph type="body" idx="2"/>
          </p:nvPr>
        </p:nvSpPr>
        <p:spPr>
          <a:xfrm>
            <a:off x="0" y="699542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mages and Contents Layout">
  <p:cSld name="Images and Contents Layou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1"/>
          <p:cNvSpPr/>
          <p:nvPr/>
        </p:nvSpPr>
        <p:spPr>
          <a:xfrm>
            <a:off x="143508" y="92609"/>
            <a:ext cx="8856984" cy="49582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71"/>
          <p:cNvSpPr txBox="1">
            <a:spLocks noGrp="1"/>
          </p:cNvSpPr>
          <p:nvPr>
            <p:ph type="body" idx="1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71"/>
          <p:cNvSpPr txBox="1">
            <a:spLocks noGrp="1"/>
          </p:cNvSpPr>
          <p:nvPr>
            <p:ph type="body" idx="2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71"/>
          <p:cNvSpPr>
            <a:spLocks noGrp="1"/>
          </p:cNvSpPr>
          <p:nvPr>
            <p:ph type="pic" idx="3"/>
          </p:nvPr>
        </p:nvSpPr>
        <p:spPr>
          <a:xfrm>
            <a:off x="0" y="1347774"/>
            <a:ext cx="2160240" cy="187204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5" name="Google Shape;135;p71"/>
          <p:cNvSpPr>
            <a:spLocks noGrp="1"/>
          </p:cNvSpPr>
          <p:nvPr>
            <p:ph type="pic" idx="4"/>
          </p:nvPr>
        </p:nvSpPr>
        <p:spPr>
          <a:xfrm>
            <a:off x="2327920" y="1347774"/>
            <a:ext cx="2160240" cy="187204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6" name="Google Shape;136;p71"/>
          <p:cNvSpPr>
            <a:spLocks noGrp="1"/>
          </p:cNvSpPr>
          <p:nvPr>
            <p:ph type="pic" idx="5"/>
          </p:nvPr>
        </p:nvSpPr>
        <p:spPr>
          <a:xfrm>
            <a:off x="4655840" y="1347774"/>
            <a:ext cx="2160240" cy="187204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7" name="Google Shape;137;p71"/>
          <p:cNvSpPr>
            <a:spLocks noGrp="1"/>
          </p:cNvSpPr>
          <p:nvPr>
            <p:ph type="pic" idx="6"/>
          </p:nvPr>
        </p:nvSpPr>
        <p:spPr>
          <a:xfrm>
            <a:off x="6983760" y="1347774"/>
            <a:ext cx="2160240" cy="187204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8" name="Google Shape;138;p71"/>
          <p:cNvSpPr/>
          <p:nvPr/>
        </p:nvSpPr>
        <p:spPr>
          <a:xfrm>
            <a:off x="0" y="3219822"/>
            <a:ext cx="2160000" cy="15841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71"/>
          <p:cNvSpPr/>
          <p:nvPr/>
        </p:nvSpPr>
        <p:spPr>
          <a:xfrm>
            <a:off x="2328000" y="3219822"/>
            <a:ext cx="2160000" cy="15841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71"/>
          <p:cNvSpPr/>
          <p:nvPr/>
        </p:nvSpPr>
        <p:spPr>
          <a:xfrm>
            <a:off x="4656000" y="3219822"/>
            <a:ext cx="2160000" cy="15841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71"/>
          <p:cNvSpPr/>
          <p:nvPr/>
        </p:nvSpPr>
        <p:spPr>
          <a:xfrm>
            <a:off x="6984000" y="3219822"/>
            <a:ext cx="2160000" cy="15841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Images and Contents Layout">
  <p:cSld name="1_Images and Contents Layou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2"/>
          <p:cNvSpPr/>
          <p:nvPr/>
        </p:nvSpPr>
        <p:spPr>
          <a:xfrm>
            <a:off x="0" y="2932113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72"/>
          <p:cNvSpPr txBox="1">
            <a:spLocks noGrp="1"/>
          </p:cNvSpPr>
          <p:nvPr>
            <p:ph type="body" idx="1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72"/>
          <p:cNvSpPr txBox="1">
            <a:spLocks noGrp="1"/>
          </p:cNvSpPr>
          <p:nvPr>
            <p:ph type="body" idx="2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46" name="Google Shape;146;p72" descr="D:\Fullppt\005-PNG이미지\노트북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55776" y="1131590"/>
            <a:ext cx="7230270" cy="3677432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72"/>
          <p:cNvSpPr>
            <a:spLocks noGrp="1"/>
          </p:cNvSpPr>
          <p:nvPr>
            <p:ph type="pic" idx="3"/>
          </p:nvPr>
        </p:nvSpPr>
        <p:spPr>
          <a:xfrm>
            <a:off x="4513480" y="1626257"/>
            <a:ext cx="3465217" cy="256260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8" name="Google Shape;148;p72"/>
          <p:cNvSpPr/>
          <p:nvPr/>
        </p:nvSpPr>
        <p:spPr>
          <a:xfrm>
            <a:off x="467544" y="3363838"/>
            <a:ext cx="3024336" cy="1008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Images and Contents Layout">
  <p:cSld name="2_Images and Contents Layou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3"/>
          <p:cNvSpPr txBox="1">
            <a:spLocks noGrp="1"/>
          </p:cNvSpPr>
          <p:nvPr>
            <p:ph type="body" idx="1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Google Shape;151;p73"/>
          <p:cNvSpPr txBox="1">
            <a:spLocks noGrp="1"/>
          </p:cNvSpPr>
          <p:nvPr>
            <p:ph type="body" idx="2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Google Shape;152;p73"/>
          <p:cNvSpPr/>
          <p:nvPr/>
        </p:nvSpPr>
        <p:spPr>
          <a:xfrm>
            <a:off x="0" y="1759754"/>
            <a:ext cx="9144000" cy="22113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73" descr="D:\Fullppt\PNG이미지\핸드폰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23208" y="1042230"/>
            <a:ext cx="2869272" cy="347463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73"/>
          <p:cNvSpPr>
            <a:spLocks noGrp="1"/>
          </p:cNvSpPr>
          <p:nvPr>
            <p:ph type="pic" idx="3"/>
          </p:nvPr>
        </p:nvSpPr>
        <p:spPr>
          <a:xfrm>
            <a:off x="7380312" y="1175233"/>
            <a:ext cx="1008112" cy="25561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5" name="Google Shape;155;p73"/>
          <p:cNvSpPr>
            <a:spLocks noGrp="1"/>
          </p:cNvSpPr>
          <p:nvPr>
            <p:ph type="pic" idx="4"/>
          </p:nvPr>
        </p:nvSpPr>
        <p:spPr>
          <a:xfrm>
            <a:off x="5643269" y="1261134"/>
            <a:ext cx="1654766" cy="255610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rensztein_Fondo">
  <p:cSld name="Berensztein_Fondo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Images and Contents Layout">
  <p:cSld name="4_Images and Contents Layou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4"/>
          <p:cNvSpPr>
            <a:spLocks noGrp="1"/>
          </p:cNvSpPr>
          <p:nvPr>
            <p:ph type="pic" idx="2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8" name="Google Shape;158;p74"/>
          <p:cNvSpPr/>
          <p:nvPr/>
        </p:nvSpPr>
        <p:spPr>
          <a:xfrm>
            <a:off x="4860032" y="0"/>
            <a:ext cx="36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74"/>
          <p:cNvSpPr/>
          <p:nvPr/>
        </p:nvSpPr>
        <p:spPr>
          <a:xfrm>
            <a:off x="4896032" y="1311750"/>
            <a:ext cx="18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_Images and Contents Layout">
  <p:cSld name="5_Images and Contents Layou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5"/>
          <p:cNvSpPr>
            <a:spLocks noGrp="1"/>
          </p:cNvSpPr>
          <p:nvPr>
            <p:ph type="pic" idx="2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6_Images and Contents Layout">
  <p:cSld name="6_Images and Contents Layou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6"/>
          <p:cNvSpPr txBox="1">
            <a:spLocks noGrp="1"/>
          </p:cNvSpPr>
          <p:nvPr>
            <p:ph type="body" idx="1"/>
          </p:nvPr>
        </p:nvSpPr>
        <p:spPr>
          <a:xfrm>
            <a:off x="3131840" y="181632"/>
            <a:ext cx="601216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Google Shape;164;p76"/>
          <p:cNvSpPr txBox="1">
            <a:spLocks noGrp="1"/>
          </p:cNvSpPr>
          <p:nvPr>
            <p:ph type="body" idx="2"/>
          </p:nvPr>
        </p:nvSpPr>
        <p:spPr>
          <a:xfrm>
            <a:off x="3131840" y="757696"/>
            <a:ext cx="601216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5" name="Google Shape;165;p76"/>
          <p:cNvSpPr>
            <a:spLocks noGrp="1"/>
          </p:cNvSpPr>
          <p:nvPr>
            <p:ph type="pic" idx="3"/>
          </p:nvPr>
        </p:nvSpPr>
        <p:spPr>
          <a:xfrm>
            <a:off x="0" y="-1"/>
            <a:ext cx="3059832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6" name="Google Shape;166;p76"/>
          <p:cNvSpPr>
            <a:spLocks noGrp="1"/>
          </p:cNvSpPr>
          <p:nvPr>
            <p:ph type="pic" idx="4"/>
          </p:nvPr>
        </p:nvSpPr>
        <p:spPr>
          <a:xfrm>
            <a:off x="3146470" y="1131590"/>
            <a:ext cx="3059832" cy="401191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Images and Contents Layout">
  <p:cSld name="3_Images and Contents Layout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7"/>
          <p:cNvSpPr/>
          <p:nvPr/>
        </p:nvSpPr>
        <p:spPr>
          <a:xfrm>
            <a:off x="0" y="411510"/>
            <a:ext cx="6444208" cy="43204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77"/>
          <p:cNvSpPr>
            <a:spLocks noGrp="1"/>
          </p:cNvSpPr>
          <p:nvPr>
            <p:ph type="pic" idx="2"/>
          </p:nvPr>
        </p:nvSpPr>
        <p:spPr>
          <a:xfrm>
            <a:off x="135622" y="195487"/>
            <a:ext cx="1944216" cy="475252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0" name="Google Shape;170;p77"/>
          <p:cNvSpPr>
            <a:spLocks noGrp="1"/>
          </p:cNvSpPr>
          <p:nvPr>
            <p:ph type="pic" idx="3"/>
          </p:nvPr>
        </p:nvSpPr>
        <p:spPr>
          <a:xfrm>
            <a:off x="2223854" y="195487"/>
            <a:ext cx="1944216" cy="475252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1" name="Google Shape;171;p77"/>
          <p:cNvSpPr>
            <a:spLocks noGrp="1"/>
          </p:cNvSpPr>
          <p:nvPr>
            <p:ph type="pic" idx="4"/>
          </p:nvPr>
        </p:nvSpPr>
        <p:spPr>
          <a:xfrm>
            <a:off x="4312086" y="195487"/>
            <a:ext cx="1944216" cy="475252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Images and Contents Layout">
  <p:cSld name="7_Images and Contents Layou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8"/>
          <p:cNvSpPr>
            <a:spLocks noGrp="1"/>
          </p:cNvSpPr>
          <p:nvPr>
            <p:ph type="pic" idx="2"/>
          </p:nvPr>
        </p:nvSpPr>
        <p:spPr>
          <a:xfrm>
            <a:off x="6444208" y="267494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4" name="Google Shape;174;p78"/>
          <p:cNvSpPr>
            <a:spLocks noGrp="1"/>
          </p:cNvSpPr>
          <p:nvPr>
            <p:ph type="pic" idx="3"/>
          </p:nvPr>
        </p:nvSpPr>
        <p:spPr>
          <a:xfrm>
            <a:off x="6444208" y="2715766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5" name="Google Shape;175;p78"/>
          <p:cNvSpPr>
            <a:spLocks noGrp="1"/>
          </p:cNvSpPr>
          <p:nvPr>
            <p:ph type="pic" idx="4"/>
          </p:nvPr>
        </p:nvSpPr>
        <p:spPr>
          <a:xfrm>
            <a:off x="3986213" y="267494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6" name="Google Shape;176;p78"/>
          <p:cNvSpPr>
            <a:spLocks noGrp="1"/>
          </p:cNvSpPr>
          <p:nvPr>
            <p:ph type="pic" idx="5"/>
          </p:nvPr>
        </p:nvSpPr>
        <p:spPr>
          <a:xfrm>
            <a:off x="3986213" y="2715766"/>
            <a:ext cx="2160000" cy="216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8_Images and Contents Layout">
  <p:cSld name="8_Images and Contents Layou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9"/>
          <p:cNvSpPr txBox="1">
            <a:spLocks noGrp="1"/>
          </p:cNvSpPr>
          <p:nvPr>
            <p:ph type="body" idx="1"/>
          </p:nvPr>
        </p:nvSpPr>
        <p:spPr>
          <a:xfrm>
            <a:off x="395536" y="3291830"/>
            <a:ext cx="8748464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79"/>
          <p:cNvSpPr txBox="1">
            <a:spLocks noGrp="1"/>
          </p:cNvSpPr>
          <p:nvPr>
            <p:ph type="body" idx="2"/>
          </p:nvPr>
        </p:nvSpPr>
        <p:spPr>
          <a:xfrm>
            <a:off x="395536" y="3867894"/>
            <a:ext cx="8748464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79"/>
          <p:cNvSpPr/>
          <p:nvPr/>
        </p:nvSpPr>
        <p:spPr>
          <a:xfrm>
            <a:off x="0" y="4963500"/>
            <a:ext cx="9144000" cy="1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9"/>
          <p:cNvSpPr/>
          <p:nvPr/>
        </p:nvSpPr>
        <p:spPr>
          <a:xfrm>
            <a:off x="0" y="0"/>
            <a:ext cx="9144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79"/>
          <p:cNvSpPr>
            <a:spLocks noGrp="1"/>
          </p:cNvSpPr>
          <p:nvPr>
            <p:ph type="pic" idx="3"/>
          </p:nvPr>
        </p:nvSpPr>
        <p:spPr>
          <a:xfrm>
            <a:off x="467544" y="339502"/>
            <a:ext cx="3312128" cy="280807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3" name="Google Shape;183;p79"/>
          <p:cNvSpPr>
            <a:spLocks noGrp="1"/>
          </p:cNvSpPr>
          <p:nvPr>
            <p:ph type="pic" idx="4"/>
          </p:nvPr>
        </p:nvSpPr>
        <p:spPr>
          <a:xfrm>
            <a:off x="3995936" y="339502"/>
            <a:ext cx="4680520" cy="13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4" name="Google Shape;184;p79"/>
          <p:cNvSpPr>
            <a:spLocks noGrp="1"/>
          </p:cNvSpPr>
          <p:nvPr>
            <p:ph type="pic" idx="5"/>
          </p:nvPr>
        </p:nvSpPr>
        <p:spPr>
          <a:xfrm>
            <a:off x="3995936" y="1815574"/>
            <a:ext cx="1440000" cy="13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5" name="Google Shape;185;p79"/>
          <p:cNvSpPr>
            <a:spLocks noGrp="1"/>
          </p:cNvSpPr>
          <p:nvPr>
            <p:ph type="pic" idx="6"/>
          </p:nvPr>
        </p:nvSpPr>
        <p:spPr>
          <a:xfrm>
            <a:off x="5616196" y="1815574"/>
            <a:ext cx="1440000" cy="13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86" name="Google Shape;186;p79"/>
          <p:cNvSpPr>
            <a:spLocks noGrp="1"/>
          </p:cNvSpPr>
          <p:nvPr>
            <p:ph type="pic" idx="7"/>
          </p:nvPr>
        </p:nvSpPr>
        <p:spPr>
          <a:xfrm>
            <a:off x="7236456" y="1815574"/>
            <a:ext cx="1440000" cy="133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hapes sets layout">
  <p:cSld name="shapes sets layout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0"/>
          <p:cNvSpPr txBox="1">
            <a:spLocks noGrp="1"/>
          </p:cNvSpPr>
          <p:nvPr>
            <p:ph type="body" idx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10"/>
              </a:spcBef>
              <a:spcAft>
                <a:spcPts val="0"/>
              </a:spcAft>
              <a:buClr>
                <a:srgbClr val="262626"/>
              </a:buClr>
              <a:buSzPts val="4050"/>
              <a:buFont typeface="Arial"/>
              <a:buNone/>
              <a:defRPr sz="405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icon sets layout">
  <p:cSld name="icon sets layout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81"/>
          <p:cNvSpPr txBox="1">
            <a:spLocks noGrp="1"/>
          </p:cNvSpPr>
          <p:nvPr>
            <p:ph type="body" idx="1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1" name="Google Shape;191;p81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81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81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Slide" type="title">
  <p:cSld name="TIT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3"/>
          <p:cNvSpPr/>
          <p:nvPr/>
        </p:nvSpPr>
        <p:spPr>
          <a:xfrm>
            <a:off x="1" y="2419350"/>
            <a:ext cx="9144000" cy="2724150"/>
          </a:xfrm>
          <a:prstGeom prst="rect">
            <a:avLst/>
          </a:prstGeom>
          <a:gradFill>
            <a:gsLst>
              <a:gs pos="0">
                <a:srgbClr val="CBCBCB">
                  <a:alpha val="21960"/>
                </a:srgbClr>
              </a:gs>
              <a:gs pos="44000">
                <a:srgbClr val="CBCBCB">
                  <a:alpha val="21960"/>
                </a:srgbClr>
              </a:gs>
              <a:gs pos="100000">
                <a:srgbClr val="5F5F5F">
                  <a:alpha val="1882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83"/>
          <p:cNvSpPr txBox="1">
            <a:spLocks noGrp="1"/>
          </p:cNvSpPr>
          <p:nvPr>
            <p:ph type="ctrTitle"/>
          </p:nvPr>
        </p:nvSpPr>
        <p:spPr>
          <a:xfrm>
            <a:off x="685801" y="3740993"/>
            <a:ext cx="7772400" cy="458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999"/>
              <a:buFont typeface="Calibri"/>
              <a:buNone/>
              <a:defRPr sz="2999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83"/>
          <p:cNvSpPr txBox="1">
            <a:spLocks noGrp="1"/>
          </p:cNvSpPr>
          <p:nvPr>
            <p:ph type="subTitle" idx="1"/>
          </p:nvPr>
        </p:nvSpPr>
        <p:spPr>
          <a:xfrm>
            <a:off x="1371600" y="4132020"/>
            <a:ext cx="6400801" cy="57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ts val="1799"/>
              <a:buNone/>
              <a:defRPr sz="1799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399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799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4" name="Google Shape;204;p83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83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83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4"/>
          <p:cNvSpPr txBox="1">
            <a:spLocks noGrp="1"/>
          </p:cNvSpPr>
          <p:nvPr>
            <p:ph type="ctrTitle"/>
          </p:nvPr>
        </p:nvSpPr>
        <p:spPr>
          <a:xfrm>
            <a:off x="685801" y="1597822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84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1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699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399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799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0" name="Google Shape;210;p84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84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84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olo el título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5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5" name="Google Shape;25;p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OBJEC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5"/>
          <p:cNvSpPr txBox="1">
            <a:spLocks noGrp="1"/>
          </p:cNvSpPr>
          <p:nvPr>
            <p:ph type="title"/>
          </p:nvPr>
        </p:nvSpPr>
        <p:spPr>
          <a:xfrm>
            <a:off x="457200" y="205981"/>
            <a:ext cx="8229601" cy="533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85"/>
          <p:cNvSpPr txBox="1">
            <a:spLocks noGrp="1"/>
          </p:cNvSpPr>
          <p:nvPr>
            <p:ph type="body" idx="1"/>
          </p:nvPr>
        </p:nvSpPr>
        <p:spPr>
          <a:xfrm>
            <a:off x="457200" y="853820"/>
            <a:ext cx="8229601" cy="3740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85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85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85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6"/>
          <p:cNvSpPr txBox="1"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999"/>
              <a:buFont typeface="Calibri"/>
              <a:buNone/>
              <a:defRPr sz="3999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86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799"/>
              <a:buNone/>
              <a:defRPr sz="1799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2" name="Google Shape;222;p86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86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86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_OBJECTS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87"/>
          <p:cNvSpPr txBox="1">
            <a:spLocks noGrp="1"/>
          </p:cNvSpPr>
          <p:nvPr>
            <p:ph type="title"/>
          </p:nvPr>
        </p:nvSpPr>
        <p:spPr>
          <a:xfrm>
            <a:off x="457200" y="205981"/>
            <a:ext cx="8229601" cy="533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87"/>
          <p:cNvSpPr txBox="1">
            <a:spLocks noGrp="1"/>
          </p:cNvSpPr>
          <p:nvPr>
            <p:ph type="body" idx="1"/>
          </p:nvPr>
        </p:nvSpPr>
        <p:spPr>
          <a:xfrm>
            <a:off x="457200" y="1200152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336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Char char="•"/>
              <a:defRPr sz="2799"/>
            </a:lvl1pPr>
            <a:lvl2pPr marL="914400" lvl="1" indent="-380936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–"/>
              <a:defRPr sz="2399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–"/>
              <a:defRPr sz="1799"/>
            </a:lvl4pPr>
            <a:lvl5pPr marL="2286000" lvl="4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»"/>
              <a:defRPr sz="1799"/>
            </a:lvl5pPr>
            <a:lvl6pPr marL="2743200" lvl="5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99"/>
            </a:lvl6pPr>
            <a:lvl7pPr marL="3200400" lvl="6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99"/>
            </a:lvl7pPr>
            <a:lvl8pPr marL="3657600" lvl="7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99"/>
            </a:lvl8pPr>
            <a:lvl9pPr marL="4114800" lvl="8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99"/>
            </a:lvl9pPr>
          </a:lstStyle>
          <a:p>
            <a:endParaRPr/>
          </a:p>
        </p:txBody>
      </p:sp>
      <p:sp>
        <p:nvSpPr>
          <p:cNvPr id="228" name="Google Shape;228;p87"/>
          <p:cNvSpPr txBox="1">
            <a:spLocks noGrp="1"/>
          </p:cNvSpPr>
          <p:nvPr>
            <p:ph type="body" idx="2"/>
          </p:nvPr>
        </p:nvSpPr>
        <p:spPr>
          <a:xfrm>
            <a:off x="4648200" y="1200152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336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Char char="•"/>
              <a:defRPr sz="2799"/>
            </a:lvl1pPr>
            <a:lvl2pPr marL="914400" lvl="1" indent="-380936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–"/>
              <a:defRPr sz="2399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–"/>
              <a:defRPr sz="1799"/>
            </a:lvl4pPr>
            <a:lvl5pPr marL="2286000" lvl="4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»"/>
              <a:defRPr sz="1799"/>
            </a:lvl5pPr>
            <a:lvl6pPr marL="2743200" lvl="5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99"/>
            </a:lvl6pPr>
            <a:lvl7pPr marL="3200400" lvl="6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99"/>
            </a:lvl7pPr>
            <a:lvl8pPr marL="3657600" lvl="7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99"/>
            </a:lvl8pPr>
            <a:lvl9pPr marL="4114800" lvl="8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99"/>
            </a:lvl9pPr>
          </a:lstStyle>
          <a:p>
            <a:endParaRPr/>
          </a:p>
        </p:txBody>
      </p:sp>
      <p:sp>
        <p:nvSpPr>
          <p:cNvPr id="229" name="Google Shape;229;p87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87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87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TWO_OBJECTS_WITH_TEX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8"/>
          <p:cNvSpPr txBox="1">
            <a:spLocks noGrp="1"/>
          </p:cNvSpPr>
          <p:nvPr>
            <p:ph type="title"/>
          </p:nvPr>
        </p:nvSpPr>
        <p:spPr>
          <a:xfrm>
            <a:off x="457200" y="205981"/>
            <a:ext cx="8229601" cy="533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99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88"/>
          <p:cNvSpPr txBox="1"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None/>
              <a:defRPr sz="1799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35" name="Google Shape;235;p88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0936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•"/>
              <a:defRPr sz="2399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99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36" name="Google Shape;236;p88"/>
          <p:cNvSpPr txBox="1">
            <a:spLocks noGrp="1"/>
          </p:cNvSpPr>
          <p:nvPr>
            <p:ph type="body" idx="3"/>
          </p:nvPr>
        </p:nvSpPr>
        <p:spPr>
          <a:xfrm>
            <a:off x="4645028" y="1151336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None/>
              <a:defRPr sz="2399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None/>
              <a:defRPr sz="1799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37" name="Google Shape;237;p88"/>
          <p:cNvSpPr txBox="1">
            <a:spLocks noGrp="1"/>
          </p:cNvSpPr>
          <p:nvPr>
            <p:ph type="body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0936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•"/>
              <a:defRPr sz="2399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836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Char char="•"/>
              <a:defRPr sz="1799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238" name="Google Shape;238;p88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88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88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89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89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89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  <p:sp>
        <p:nvSpPr>
          <p:cNvPr id="245" name="Google Shape;245;p89"/>
          <p:cNvSpPr txBox="1">
            <a:spLocks noGrp="1"/>
          </p:cNvSpPr>
          <p:nvPr>
            <p:ph type="title"/>
          </p:nvPr>
        </p:nvSpPr>
        <p:spPr>
          <a:xfrm>
            <a:off x="457200" y="205981"/>
            <a:ext cx="8229601" cy="536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799"/>
              <a:buFont typeface="Calibri"/>
              <a:buNone/>
              <a:defRPr sz="2799">
                <a:solidFill>
                  <a:srgbClr val="5959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Only">
  <p:cSld name="2_Title Only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90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90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90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  <p:sp>
        <p:nvSpPr>
          <p:cNvPr id="250" name="Google Shape;250;p90"/>
          <p:cNvSpPr txBox="1">
            <a:spLocks noGrp="1"/>
          </p:cNvSpPr>
          <p:nvPr>
            <p:ph type="title"/>
          </p:nvPr>
        </p:nvSpPr>
        <p:spPr>
          <a:xfrm>
            <a:off x="457200" y="205981"/>
            <a:ext cx="8229601" cy="536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99"/>
              <a:buFont typeface="Calibri"/>
              <a:buNone/>
              <a:defRPr sz="2799">
                <a:solidFill>
                  <a:srgbClr val="7F7F7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90"/>
          <p:cNvSpPr txBox="1">
            <a:spLocks noGrp="1"/>
          </p:cNvSpPr>
          <p:nvPr>
            <p:ph type="body" idx="1"/>
          </p:nvPr>
        </p:nvSpPr>
        <p:spPr>
          <a:xfrm>
            <a:off x="457200" y="742950"/>
            <a:ext cx="8229601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None/>
              <a:defRPr sz="1400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91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91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91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92"/>
          <p:cNvSpPr txBox="1"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92"/>
          <p:cNvSpPr txBox="1">
            <a:spLocks noGrp="1"/>
          </p:cNvSpPr>
          <p:nvPr>
            <p:ph type="body" idx="1"/>
          </p:nvPr>
        </p:nvSpPr>
        <p:spPr>
          <a:xfrm>
            <a:off x="3575050" y="204791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336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799"/>
              <a:buChar char="–"/>
              <a:defRPr sz="2799"/>
            </a:lvl2pPr>
            <a:lvl3pPr marL="1371600" lvl="2" indent="-380936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Char char="•"/>
              <a:defRPr sz="2399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59" name="Google Shape;259;p92"/>
          <p:cNvSpPr txBox="1">
            <a:spLocks noGrp="1"/>
          </p:cNvSpPr>
          <p:nvPr>
            <p:ph type="body" idx="2"/>
          </p:nvPr>
        </p:nvSpPr>
        <p:spPr>
          <a:xfrm>
            <a:off x="457203" y="1076328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60" name="Google Shape;260;p92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92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92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93"/>
          <p:cNvSpPr txBox="1">
            <a:spLocks noGrp="1"/>
          </p:cNvSpPr>
          <p:nvPr>
            <p:ph type="title"/>
          </p:nvPr>
        </p:nvSpPr>
        <p:spPr>
          <a:xfrm>
            <a:off x="1792289" y="3600452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93"/>
          <p:cNvSpPr>
            <a:spLocks noGrp="1"/>
          </p:cNvSpPr>
          <p:nvPr>
            <p:ph type="pic" idx="2"/>
          </p:nvPr>
        </p:nvSpPr>
        <p:spPr>
          <a:xfrm>
            <a:off x="1792289" y="459581"/>
            <a:ext cx="5486400" cy="3086100"/>
          </a:xfrm>
          <a:prstGeom prst="rect">
            <a:avLst/>
          </a:prstGeom>
          <a:noFill/>
          <a:ln>
            <a:noFill/>
          </a:ln>
        </p:spPr>
      </p:sp>
      <p:sp>
        <p:nvSpPr>
          <p:cNvPr id="266" name="Google Shape;266;p93"/>
          <p:cNvSpPr txBox="1">
            <a:spLocks noGrp="1"/>
          </p:cNvSpPr>
          <p:nvPr>
            <p:ph type="body" idx="1"/>
          </p:nvPr>
        </p:nvSpPr>
        <p:spPr>
          <a:xfrm>
            <a:off x="1792289" y="4025506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267" name="Google Shape;267;p93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93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93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VERTICAL_TEXT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94"/>
          <p:cNvSpPr txBox="1">
            <a:spLocks noGrp="1"/>
          </p:cNvSpPr>
          <p:nvPr>
            <p:ph type="title"/>
          </p:nvPr>
        </p:nvSpPr>
        <p:spPr>
          <a:xfrm>
            <a:off x="457200" y="205981"/>
            <a:ext cx="8229601" cy="533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94"/>
          <p:cNvSpPr txBox="1">
            <a:spLocks noGrp="1"/>
          </p:cNvSpPr>
          <p:nvPr>
            <p:ph type="body" idx="1"/>
          </p:nvPr>
        </p:nvSpPr>
        <p:spPr>
          <a:xfrm rot="5400000">
            <a:off x="2701598" y="-1390578"/>
            <a:ext cx="3740804" cy="8229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94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94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94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de título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6"/>
          <p:cNvSpPr txBox="1"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6"/>
          <p:cNvSpPr txBox="1"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95"/>
          <p:cNvSpPr txBox="1">
            <a:spLocks noGrp="1"/>
          </p:cNvSpPr>
          <p:nvPr>
            <p:ph type="title"/>
          </p:nvPr>
        </p:nvSpPr>
        <p:spPr>
          <a:xfrm rot="5400000">
            <a:off x="5463778" y="1371603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95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7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9" name="Google Shape;279;p95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95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95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Title Only">
  <p:cSld name="3_Title Only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96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96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96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  <p:sp>
        <p:nvSpPr>
          <p:cNvPr id="286" name="Google Shape;286;p96"/>
          <p:cNvSpPr txBox="1">
            <a:spLocks noGrp="1"/>
          </p:cNvSpPr>
          <p:nvPr>
            <p:ph type="title"/>
          </p:nvPr>
        </p:nvSpPr>
        <p:spPr>
          <a:xfrm>
            <a:off x="457200" y="205981"/>
            <a:ext cx="8229601" cy="536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799"/>
              <a:buFont typeface="Calibri"/>
              <a:buNone/>
              <a:defRPr sz="2799">
                <a:solidFill>
                  <a:srgbClr val="5959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96"/>
          <p:cNvSpPr txBox="1">
            <a:spLocks noGrp="1"/>
          </p:cNvSpPr>
          <p:nvPr>
            <p:ph type="body" idx="1"/>
          </p:nvPr>
        </p:nvSpPr>
        <p:spPr>
          <a:xfrm>
            <a:off x="457200" y="742950"/>
            <a:ext cx="8229601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595959"/>
              </a:buClr>
              <a:buSzPts val="1400"/>
              <a:buNone/>
              <a:defRPr sz="1400">
                <a:solidFill>
                  <a:srgbClr val="595959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_Title Only">
  <p:cSld name="7_Title 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97"/>
          <p:cNvSpPr txBox="1">
            <a:spLocks noGrp="1"/>
          </p:cNvSpPr>
          <p:nvPr>
            <p:ph type="title"/>
          </p:nvPr>
        </p:nvSpPr>
        <p:spPr>
          <a:xfrm>
            <a:off x="457201" y="205982"/>
            <a:ext cx="5029200" cy="533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699"/>
              <a:buFont typeface="Calibri"/>
              <a:buNone/>
              <a:defRPr sz="26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97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97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97"/>
          <p:cNvSpPr txBox="1">
            <a:spLocks noGrp="1"/>
          </p:cNvSpPr>
          <p:nvPr>
            <p:ph type="sldNum" idx="12"/>
          </p:nvPr>
        </p:nvSpPr>
        <p:spPr>
          <a:xfrm>
            <a:off x="8572500" y="4767266"/>
            <a:ext cx="571501" cy="273844"/>
          </a:xfrm>
          <a:prstGeom prst="rect">
            <a:avLst/>
          </a:prstGeom>
          <a:gradFill>
            <a:gsLst>
              <a:gs pos="0">
                <a:srgbClr val="004870"/>
              </a:gs>
              <a:gs pos="50000">
                <a:srgbClr val="0068A4"/>
              </a:gs>
              <a:gs pos="100000">
                <a:srgbClr val="007CC4"/>
              </a:gs>
            </a:gsLst>
            <a:lin ang="18900000" scaled="0"/>
          </a:gradFill>
          <a:ln>
            <a:noFill/>
          </a:ln>
        </p:spPr>
        <p:txBody>
          <a:bodyPr spcFirstLastPara="1" wrap="square" lIns="0" tIns="91425" rIns="0" bIns="91425" anchor="ctr" anchorCtr="1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  <p:sp>
        <p:nvSpPr>
          <p:cNvPr id="293" name="Google Shape;293;p97"/>
          <p:cNvSpPr txBox="1">
            <a:spLocks noGrp="1"/>
          </p:cNvSpPr>
          <p:nvPr>
            <p:ph type="body" idx="1"/>
          </p:nvPr>
        </p:nvSpPr>
        <p:spPr>
          <a:xfrm>
            <a:off x="5610226" y="271604"/>
            <a:ext cx="3086100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r">
              <a:spcBef>
                <a:spcPts val="300"/>
              </a:spcBef>
              <a:spcAft>
                <a:spcPts val="0"/>
              </a:spcAft>
              <a:buClr>
                <a:srgbClr val="7F7F7F"/>
              </a:buClr>
              <a:buSzPts val="1499"/>
              <a:buNone/>
              <a:defRPr sz="1499">
                <a:solidFill>
                  <a:srgbClr val="7F7F7F"/>
                </a:solidFill>
              </a:defRPr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ext Left Clipart Right">
  <p:cSld name="Text Left Clipart Right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98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98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98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  <p:sp>
        <p:nvSpPr>
          <p:cNvPr id="298" name="Google Shape;298;p98"/>
          <p:cNvSpPr txBox="1">
            <a:spLocks noGrp="1"/>
          </p:cNvSpPr>
          <p:nvPr>
            <p:ph type="body" idx="1"/>
          </p:nvPr>
        </p:nvSpPr>
        <p:spPr>
          <a:xfrm>
            <a:off x="513293" y="800100"/>
            <a:ext cx="3144069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19036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999"/>
              <a:buChar char="•"/>
              <a:defRPr sz="2999" b="1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9" name="Google Shape;299;p98"/>
          <p:cNvSpPr txBox="1">
            <a:spLocks noGrp="1"/>
          </p:cNvSpPr>
          <p:nvPr>
            <p:ph type="body" idx="2"/>
          </p:nvPr>
        </p:nvSpPr>
        <p:spPr>
          <a:xfrm>
            <a:off x="513293" y="1543050"/>
            <a:ext cx="3144069" cy="28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slidemodel2">
  <p:cSld name="1_slidemodel2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9"/>
          <p:cNvSpPr txBox="1">
            <a:spLocks noGrp="1"/>
          </p:cNvSpPr>
          <p:nvPr>
            <p:ph type="title"/>
          </p:nvPr>
        </p:nvSpPr>
        <p:spPr>
          <a:xfrm>
            <a:off x="2414005" y="2152976"/>
            <a:ext cx="4449167" cy="533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Calibri"/>
              <a:buNone/>
              <a:defRPr sz="27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99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99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99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rensztein_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" descr="Logos_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4717736"/>
            <a:ext cx="1906588" cy="52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24110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rensztein_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rgbClr val="009CD1"/>
              </a:gs>
              <a:gs pos="45000">
                <a:srgbClr val="12446E"/>
              </a:gs>
              <a:gs pos="95000">
                <a:srgbClr val="09233A"/>
              </a:gs>
            </a:gsLst>
            <a:lin ang="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22397" y="4717736"/>
            <a:ext cx="1904861" cy="52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498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1" descr="Logos_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4717736"/>
            <a:ext cx="1906588" cy="52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7031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rensztein_Blanco">
  <p:cSld name="1_Berensztein_Blanc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rgbClr val="009CD1"/>
              </a:gs>
              <a:gs pos="45000">
                <a:srgbClr val="12446E"/>
              </a:gs>
              <a:gs pos="95000">
                <a:srgbClr val="09233A"/>
              </a:gs>
              <a:gs pos="100000">
                <a:srgbClr val="09233A"/>
              </a:gs>
            </a:gsLst>
            <a:lin ang="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16" name="Shape 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2397" y="4717736"/>
            <a:ext cx="1904861" cy="522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925580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0551360-A94F-4BB7-B5AF-1D08F2D557B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0E9D24EE-3446-4818-A55C-EE214B9E96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25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cabezado de sección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7"/>
          <p:cNvSpPr txBox="1"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47"/>
          <p:cNvSpPr txBox="1"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75F01CF-B3C4-4AB9-9AAA-F0A0A5E66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B4A819D-10C3-4127-AE60-ACFE938EF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5DF9F0E-0357-4F5D-B29F-CA801022C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AE4B-66AE-4504-A883-0735737E1F05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57C2B66-6B42-4E37-BDFF-8ED611BBD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27F60AB-9E4F-429E-BCB3-8F061164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8115-5B96-47D2-95A4-C0E2A25028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32309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1282274" y="296977"/>
            <a:ext cx="6579300" cy="48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7826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rensztein_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" descr="Logos_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4717736"/>
            <a:ext cx="1906588" cy="52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29718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rensztein_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rgbClr val="009CD1"/>
              </a:gs>
              <a:gs pos="45000">
                <a:srgbClr val="12446E"/>
              </a:gs>
              <a:gs pos="95000">
                <a:srgbClr val="09233A"/>
              </a:gs>
            </a:gsLst>
            <a:lin ang="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22397" y="4717736"/>
            <a:ext cx="1904861" cy="52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8654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1" descr="Logos_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525" y="4717736"/>
            <a:ext cx="1906588" cy="52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2829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erensztein_Blanco">
  <p:cSld name="1_Berensztein_Blanc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4773454"/>
            <a:ext cx="9144000" cy="370046"/>
          </a:xfrm>
          <a:prstGeom prst="rect">
            <a:avLst/>
          </a:prstGeom>
          <a:gradFill>
            <a:gsLst>
              <a:gs pos="0">
                <a:srgbClr val="009CD1"/>
              </a:gs>
              <a:gs pos="45000">
                <a:srgbClr val="12446E"/>
              </a:gs>
              <a:gs pos="95000">
                <a:srgbClr val="09233A"/>
              </a:gs>
              <a:gs pos="100000">
                <a:srgbClr val="09233A"/>
              </a:gs>
            </a:gsLst>
            <a:lin ang="0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16" name="Shape 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2397" y="4717736"/>
            <a:ext cx="1904861" cy="522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48507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90551360-A94F-4BB7-B5AF-1D08F2D557BD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0E9D24EE-3446-4818-A55C-EE214B9E965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386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75F01CF-B3C4-4AB9-9AAA-F0A0A5E66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B4A819D-10C3-4127-AE60-ACFE938EF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5DF9F0E-0357-4F5D-B29F-CA801022C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BAE4B-66AE-4504-A883-0735737E1F05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57C2B66-6B42-4E37-BDFF-8ED611BBD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27F60AB-9E4F-429E-BCB3-8F061164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28115-5B96-47D2-95A4-C0E2A250284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57813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1282274" y="296977"/>
            <a:ext cx="6579300" cy="48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60215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F6FED2-55FC-5844-868F-01048E965D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283AD64-3150-7040-817A-6AD694212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BCB2AB3-609D-0549-B8BC-9B9539AB38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FCD2176-EE85-7A42-BE74-8AF36F2A472F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6FC61F7-4C0C-1B49-B3C3-AC5991397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929EE57-6412-8446-9E43-1860CE676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6F5EAE0-15AF-3A4B-A585-13E7371287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7137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os objetos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8"/>
          <p:cNvSpPr txBox="1"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48"/>
          <p:cNvSpPr txBox="1">
            <a:spLocks noGrp="1"/>
          </p:cNvSpPr>
          <p:nvPr>
            <p:ph type="body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48"/>
          <p:cNvSpPr txBox="1">
            <a:spLocks noGrp="1"/>
          </p:cNvSpPr>
          <p:nvPr>
            <p:ph type="body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BE24DC4-27BF-D646-B91B-40369ED95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8FF04CB-CEA5-E348-AD9A-4B992FA45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1104A8C-5CC7-FA4F-AA92-51A11DF8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FCD2176-EE85-7A42-BE74-8AF36F2A472F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CA4D860-D710-5740-9F82-AD3494CB8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66EAE5C-2A6E-8F4A-8FDF-82E2259C4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6F5EAE0-15AF-3A4B-A585-13E7371287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7666705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755817-E8DA-564A-BC2E-8532AE612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5A9C47A-E1F9-6F4B-BCCD-0906D3EFD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32DA480-76BB-6E45-A7EF-7CA4CC07ED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FCD2176-EE85-7A42-BE74-8AF36F2A472F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FBA3179-057B-D141-B1A8-00BD3AC90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8F480FC-1692-1B47-BF92-D9E0DBB53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6F5EAE0-15AF-3A4B-A585-13E7371287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850869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8A7403F-AE6F-BB45-9329-120030D3D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AA62700-3464-EE49-88C0-6C7953785D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DDD63DE-04FC-4B45-9099-28DA9FAED2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E0D22B2-7659-9E4C-9536-EFA65CFE56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FCD2176-EE85-7A42-BE74-8AF36F2A472F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DEF13D5-60DF-B24D-9703-370A02E7F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3C6704F-8D6F-8146-84CA-C5B52E55A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6F5EAE0-15AF-3A4B-A585-13E7371287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22737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2B95B7-8C54-454E-957E-5D3618AC2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1506D07-B1E8-9144-9299-5657D15F3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489C770-05F0-5F4E-87B1-3019591C3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2546658E-D4DB-F942-A4FB-A0EFF55287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E44FBBB-2EE5-8A44-B5F8-0A431294F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F3EB1E1B-1700-E948-8C28-06FE287369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FCD2176-EE85-7A42-BE74-8AF36F2A472F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04B1CFD3-A306-1849-9BBE-C38B3FDFF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AABDDC56-E8EF-634A-9747-E9647341D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6F5EAE0-15AF-3A4B-A585-13E7371287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7103698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F5572E-DA42-5D4C-BD1C-00A6146AE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A5537DF-ED20-164B-B218-4D928CC3F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FCD2176-EE85-7A42-BE74-8AF36F2A472F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2EAC0ADA-EF0C-EF4F-A76C-CB18F3975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F11B610C-E6BB-8E41-82CC-18E05BC51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6F5EAE0-15AF-3A4B-A585-13E7371287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232187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41CF19C5-219E-2A41-89C6-13E3565F82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FCD2176-EE85-7A42-BE74-8AF36F2A472F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FC08296D-13BE-BF43-AED9-39008DF14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D715B878-5FB6-2348-83B9-84B9B0B30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6F5EAE0-15AF-3A4B-A585-13E7371287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136580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D876C45-8C6A-BA4C-9DBE-1213481AB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3DC89BD-D509-6442-AA0D-32F31DB07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10F4F94-5451-B949-911E-6D1C4D81B5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A8E61A2-FA9B-9B4A-A446-DD2272A68E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FCD2176-EE85-7A42-BE74-8AF36F2A472F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A0C9CCA-99AC-394E-A044-A8CBD9DEE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348485B2-5E6F-0046-ABE7-33A2433D0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6F5EAE0-15AF-3A4B-A585-13E7371287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690842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46154DC-57D3-3E4E-B7AF-12093E178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9EB474EE-FBD7-DF4A-8AE7-7424EEB839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07946862-FFDB-B045-99F8-4E74860CEE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1D09108-EF9D-EF4F-B913-E63275DF75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FCD2176-EE85-7A42-BE74-8AF36F2A472F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9D566AE-BB94-E54E-BAC2-6CF0A4D49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905CE2A-FECC-D846-931B-D49EFF34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6F5EAE0-15AF-3A4B-A585-13E7371287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3012731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037836-0DFE-EB4E-8AA4-6F94C33B7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66D9862-A2A7-0948-A378-8D07CADF8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11804B7-CC33-E04C-923A-86B0E13579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FCD2176-EE85-7A42-BE74-8AF36F2A472F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894B140-79F4-8941-AA62-1EA365EE0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04E5AB3-E9DF-1141-BCE1-8E59D62EC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6F5EAE0-15AF-3A4B-A585-13E7371287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509434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EC4ACBA-9BFE-9C43-99E2-918BF585E4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96C3EC4D-42A9-F64B-98CF-A04D7545FD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30E0BEF-7BA0-2C4B-9211-F02F71B7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2FCD2176-EE85-7A42-BE74-8AF36F2A472F}" type="datetimeFigureOut">
              <a:rPr lang="es-AR" smtClean="0"/>
              <a:t>18/8/2026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532E829-8955-2045-9DE5-366F334E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54EF066-2419-A948-9AF3-BAADF47A7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/>
          <a:lstStyle/>
          <a:p>
            <a:fld id="{D6F5EAE0-15AF-3A4B-A585-13E73712879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4478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ació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9"/>
          <p:cNvSpPr txBox="1"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49"/>
          <p:cNvSpPr txBox="1"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49"/>
          <p:cNvSpPr txBox="1">
            <a:spLocks noGrp="1"/>
          </p:cNvSpPr>
          <p:nvPr>
            <p:ph type="body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49"/>
          <p:cNvSpPr txBox="1">
            <a:spLocks noGrp="1"/>
          </p:cNvSpPr>
          <p:nvPr>
            <p:ph type="body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49"/>
          <p:cNvSpPr txBox="1">
            <a:spLocks noGrp="1"/>
          </p:cNvSpPr>
          <p:nvPr>
            <p:ph type="body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0"/>
          <p:cNvSpPr txBox="1"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8" name="Google Shape;58;p50"/>
          <p:cNvSpPr txBox="1">
            <a:spLocks noGrp="1"/>
          </p:cNvSpPr>
          <p:nvPr>
            <p:ph type="body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50"/>
          <p:cNvSpPr txBox="1">
            <a:spLocks noGrp="1"/>
          </p:cNvSpPr>
          <p:nvPr>
            <p:ph type="body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5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5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5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50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4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Relationship Id="rId9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5.xml"/><Relationship Id="rId9" Type="http://schemas.openxmlformats.org/officeDocument/2006/relationships/image" Target="../media/image13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4.jp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image" Target="../media/image16.png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1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1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1"/>
          <p:cNvSpPr txBox="1"/>
          <p:nvPr/>
        </p:nvSpPr>
        <p:spPr>
          <a:xfrm>
            <a:off x="-267506" y="4720402"/>
            <a:ext cx="910850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Permitida la reproducción citando la fuente</a:t>
            </a:r>
            <a:endParaRPr sz="100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2"/>
          <p:cNvSpPr txBox="1">
            <a:spLocks noGrp="1"/>
          </p:cNvSpPr>
          <p:nvPr>
            <p:ph type="title"/>
          </p:nvPr>
        </p:nvSpPr>
        <p:spPr>
          <a:xfrm>
            <a:off x="457200" y="205981"/>
            <a:ext cx="8229601" cy="533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99"/>
              <a:buFont typeface="Calibri"/>
              <a:buNone/>
              <a:defRPr sz="2399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6" name="Google Shape;196;p82"/>
          <p:cNvSpPr txBox="1">
            <a:spLocks noGrp="1"/>
          </p:cNvSpPr>
          <p:nvPr>
            <p:ph type="body" idx="1"/>
          </p:nvPr>
        </p:nvSpPr>
        <p:spPr>
          <a:xfrm>
            <a:off x="457200" y="853820"/>
            <a:ext cx="8229601" cy="3740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9986" algn="l" rtl="0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699"/>
              <a:buFont typeface="Arial"/>
              <a:buChar char="•"/>
              <a:defRPr sz="26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0936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399"/>
              <a:buFont typeface="Arial"/>
              <a:buChar char="–"/>
              <a:defRPr sz="23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836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799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82"/>
          <p:cNvSpPr txBox="1">
            <a:spLocks noGrp="1"/>
          </p:cNvSpPr>
          <p:nvPr>
            <p:ph type="dt" idx="10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" name="Google Shape;198;p82"/>
          <p:cNvSpPr txBox="1">
            <a:spLocks noGrp="1"/>
          </p:cNvSpPr>
          <p:nvPr>
            <p:ph type="ftr" idx="11"/>
          </p:nvPr>
        </p:nvSpPr>
        <p:spPr>
          <a:xfrm>
            <a:off x="3124201" y="4767265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82"/>
          <p:cNvSpPr txBox="1">
            <a:spLocks noGrp="1"/>
          </p:cNvSpPr>
          <p:nvPr>
            <p:ph type="sldNum" idx="12"/>
          </p:nvPr>
        </p:nvSpPr>
        <p:spPr>
          <a:xfrm>
            <a:off x="6553202" y="4767265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4046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5" r:id="rId7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760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4" r:id="rId7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8338169E-68E7-6049-A0BD-19333418798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E0F78A08-375A-EAD5-8FEB-ABDC3550165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" y="3721"/>
            <a:ext cx="9144000" cy="513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00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5" Type="http://schemas.microsoft.com/office/2014/relationships/chartEx" Target="../charts/chartEx1.xml"/><Relationship Id="rId4" Type="http://schemas.openxmlformats.org/officeDocument/2006/relationships/image" Target="../media/image2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microsoft.com/office/2014/relationships/chartEx" Target="../charts/chartEx2.xml"/><Relationship Id="rId4" Type="http://schemas.openxmlformats.org/officeDocument/2006/relationships/image" Target="../media/image2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microsoft.com/office/2014/relationships/chartEx" Target="../charts/chartEx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microsoft.com/office/2014/relationships/chartEx" Target="../charts/chartEx4.xml"/><Relationship Id="rId4" Type="http://schemas.openxmlformats.org/officeDocument/2006/relationships/image" Target="../media/image3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microsoft.com/office/2014/relationships/chartEx" Target="../charts/chartEx5.xml"/><Relationship Id="rId4" Type="http://schemas.openxmlformats.org/officeDocument/2006/relationships/image" Target="../media/image35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7.xml"/><Relationship Id="rId3" Type="http://schemas.openxmlformats.org/officeDocument/2006/relationships/image" Target="../media/image22.png"/><Relationship Id="rId7" Type="http://schemas.openxmlformats.org/officeDocument/2006/relationships/slide" Target="slide2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slide" Target="slide17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FC13CB93-7CDC-4697-5EF5-6AB003BDF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12" name="Google Shape;312;p1"/>
          <p:cNvSpPr txBox="1"/>
          <p:nvPr/>
        </p:nvSpPr>
        <p:spPr>
          <a:xfrm>
            <a:off x="1035492" y="843647"/>
            <a:ext cx="7073015" cy="70784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000" cap="small" dirty="0" smtClean="0">
                <a:solidFill>
                  <a:srgbClr val="FFFF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Situación estacionaria</a:t>
            </a:r>
            <a:endParaRPr sz="4000" cap="small" dirty="0">
              <a:solidFill>
                <a:srgbClr val="FFFF00"/>
              </a:solidFill>
              <a:latin typeface="Avenir Next LT Pro" panose="020B0504020202020204" pitchFamily="34" charset="77"/>
              <a:ea typeface="Avenir"/>
              <a:cs typeface="Avenir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1311712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>
          <a:extLst>
            <a:ext uri="{FF2B5EF4-FFF2-40B4-BE49-F238E27FC236}">
              <a16:creationId xmlns:a16="http://schemas.microsoft.com/office/drawing/2014/main" xmlns="" id="{C91664E4-015A-C15B-170B-1A8D86806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áfico 1">
            <a:extLst>
              <a:ext uri="{FF2B5EF4-FFF2-40B4-BE49-F238E27FC236}">
                <a16:creationId xmlns:a16="http://schemas.microsoft.com/office/drawing/2014/main" xmlns="" id="{0C397642-548C-984A-A0D6-96A54B2841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9748506"/>
              </p:ext>
            </p:extLst>
          </p:nvPr>
        </p:nvGraphicFramePr>
        <p:xfrm>
          <a:off x="2166890" y="765798"/>
          <a:ext cx="6634678" cy="3243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xmlns="" id="{2018CB13-85BE-39CE-EC8E-C7C6A53FB94E}"/>
              </a:ext>
            </a:extLst>
          </p:cNvPr>
          <p:cNvCxnSpPr>
            <a:cxnSpLocks/>
          </p:cNvCxnSpPr>
          <p:nvPr/>
        </p:nvCxnSpPr>
        <p:spPr>
          <a:xfrm>
            <a:off x="5473611" y="914125"/>
            <a:ext cx="0" cy="278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7" name="Google Shape;407;p12">
            <a:extLst>
              <a:ext uri="{FF2B5EF4-FFF2-40B4-BE49-F238E27FC236}">
                <a16:creationId xmlns:a16="http://schemas.microsoft.com/office/drawing/2014/main" xmlns="" id="{6D358ECC-09AF-17FB-5E0D-CA2C82359FAE}"/>
              </a:ext>
            </a:extLst>
          </p:cNvPr>
          <p:cNvSpPr txBox="1"/>
          <p:nvPr/>
        </p:nvSpPr>
        <p:spPr>
          <a:xfrm>
            <a:off x="0" y="129091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lvl="0" algn="ctr">
              <a:lnSpc>
                <a:spcPct val="110000"/>
              </a:lnSpc>
            </a:pPr>
            <a:r>
              <a:rPr lang="es-ES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EVALUACIÓN SITUACIÓN ECONÓMICA ACTUAL VS. 2025 y 2027 </a:t>
            </a:r>
            <a:endParaRPr lang="es-ES" sz="1200" dirty="0">
              <a:solidFill>
                <a:schemeClr val="dk1"/>
              </a:solidFill>
              <a:latin typeface="Avenir Next LT Pro" panose="020B0504020202020204" pitchFamily="34" charset="77"/>
              <a:sym typeface="Avenir"/>
            </a:endParaRPr>
          </a:p>
          <a:p>
            <a:pPr lvl="0" algn="ctr">
              <a:lnSpc>
                <a:spcPct val="110000"/>
              </a:lnSpc>
            </a:pPr>
            <a:r>
              <a:rPr lang="es-ES" sz="1200" dirty="0">
                <a:solidFill>
                  <a:schemeClr val="dk1"/>
                </a:solidFill>
                <a:latin typeface="Avenir Next LT Pro" panose="020B0504020202020204" pitchFamily="34" charset="77"/>
                <a:sym typeface="Avenir"/>
              </a:rPr>
              <a:t>% Total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A1009DD-82CB-ECDB-63B2-4E2BB818FD7D}"/>
              </a:ext>
            </a:extLst>
          </p:cNvPr>
          <p:cNvSpPr txBox="1"/>
          <p:nvPr/>
        </p:nvSpPr>
        <p:spPr>
          <a:xfrm>
            <a:off x="2875921" y="3919153"/>
            <a:ext cx="120015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Mucho</a:t>
            </a:r>
            <a:r>
              <a:rPr lang="es-ES" sz="11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 </a:t>
            </a:r>
            <a:r>
              <a:rPr lang="es-ES" sz="1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peor</a:t>
            </a:r>
            <a:endParaRPr lang="es-AR" sz="1100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6F87B70C-C8B1-88B4-A7DC-E217947F9A72}"/>
              </a:ext>
            </a:extLst>
          </p:cNvPr>
          <p:cNvSpPr txBox="1"/>
          <p:nvPr/>
        </p:nvSpPr>
        <p:spPr>
          <a:xfrm>
            <a:off x="3998427" y="3923082"/>
            <a:ext cx="483477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D5555"/>
                </a:solidFill>
                <a:latin typeface="Avenir Next LT Pro" panose="020B0504020202020204" pitchFamily="34" charset="0"/>
              </a:rPr>
              <a:t>Peor</a:t>
            </a:r>
            <a:endParaRPr lang="es-AR" sz="1000" b="1" dirty="0">
              <a:solidFill>
                <a:srgbClr val="FD5555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0751D3B8-7F32-5A1F-A203-7494E0A084F9}"/>
              </a:ext>
            </a:extLst>
          </p:cNvPr>
          <p:cNvSpPr txBox="1"/>
          <p:nvPr/>
        </p:nvSpPr>
        <p:spPr>
          <a:xfrm>
            <a:off x="5677368" y="3919153"/>
            <a:ext cx="59129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89C064"/>
                </a:solidFill>
                <a:latin typeface="Avenir Next LT Pro" panose="020B0504020202020204" pitchFamily="34" charset="0"/>
              </a:rPr>
              <a:t>Mejor</a:t>
            </a:r>
            <a:endParaRPr lang="es-AR" sz="1000" b="1" dirty="0">
              <a:solidFill>
                <a:srgbClr val="89C064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673BD1CA-E579-6550-3E1D-7270BF26A362}"/>
              </a:ext>
            </a:extLst>
          </p:cNvPr>
          <p:cNvSpPr txBox="1"/>
          <p:nvPr/>
        </p:nvSpPr>
        <p:spPr>
          <a:xfrm>
            <a:off x="6335712" y="3917636"/>
            <a:ext cx="1018353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008000"/>
                </a:solidFill>
                <a:latin typeface="Avenir Next LT Pro" panose="020B0504020202020204" pitchFamily="34" charset="0"/>
              </a:rPr>
              <a:t>Mucho mejor</a:t>
            </a:r>
            <a:endParaRPr lang="es-AR" sz="1000" b="1" dirty="0">
              <a:solidFill>
                <a:srgbClr val="008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9D33DA37-4AF5-F17B-C124-4EC85E093B5A}"/>
              </a:ext>
            </a:extLst>
          </p:cNvPr>
          <p:cNvSpPr txBox="1"/>
          <p:nvPr/>
        </p:nvSpPr>
        <p:spPr>
          <a:xfrm>
            <a:off x="4645796" y="3922811"/>
            <a:ext cx="10183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0"/>
              </a:rPr>
              <a:t>No responde</a:t>
            </a:r>
            <a:endParaRPr lang="es-AR" sz="1000" b="1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" name="Flecha: a la derecha 1">
            <a:extLst>
              <a:ext uri="{FF2B5EF4-FFF2-40B4-BE49-F238E27FC236}">
                <a16:creationId xmlns:a16="http://schemas.microsoft.com/office/drawing/2014/main" xmlns="" id="{2939BF2F-350D-765E-1BE7-154107B5D8A9}"/>
              </a:ext>
            </a:extLst>
          </p:cNvPr>
          <p:cNvSpPr/>
          <p:nvPr/>
        </p:nvSpPr>
        <p:spPr>
          <a:xfrm>
            <a:off x="1745682" y="1218109"/>
            <a:ext cx="770758" cy="823310"/>
          </a:xfrm>
          <a:prstGeom prst="rightArrow">
            <a:avLst/>
          </a:prstGeom>
          <a:gradFill flip="none" rotWithShape="1">
            <a:gsLst>
              <a:gs pos="52500">
                <a:srgbClr val="D12828"/>
              </a:gs>
              <a:gs pos="0">
                <a:srgbClr val="FD5555"/>
              </a:gs>
              <a:gs pos="100000">
                <a:srgbClr val="AA0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9CBF33BC-3CF4-E0E8-A4B2-50A651FC3186}"/>
              </a:ext>
            </a:extLst>
          </p:cNvPr>
          <p:cNvSpPr txBox="1"/>
          <p:nvPr/>
        </p:nvSpPr>
        <p:spPr>
          <a:xfrm>
            <a:off x="1745683" y="1443424"/>
            <a:ext cx="408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600" b="1" dirty="0">
                <a:solidFill>
                  <a:schemeClr val="bg1"/>
                </a:solidFill>
                <a:latin typeface="Avenir"/>
              </a:rPr>
              <a:t>65</a:t>
            </a:r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xmlns="" id="{86D2BEA7-DC3A-E1B0-4B0F-A6ECC90BECAB}"/>
              </a:ext>
            </a:extLst>
          </p:cNvPr>
          <p:cNvSpPr/>
          <p:nvPr/>
        </p:nvSpPr>
        <p:spPr>
          <a:xfrm>
            <a:off x="2024217" y="2719280"/>
            <a:ext cx="770758" cy="823310"/>
          </a:xfrm>
          <a:prstGeom prst="rightArrow">
            <a:avLst/>
          </a:prstGeom>
          <a:gradFill flip="none" rotWithShape="1">
            <a:gsLst>
              <a:gs pos="52500">
                <a:srgbClr val="D12828"/>
              </a:gs>
              <a:gs pos="0">
                <a:srgbClr val="FD5555"/>
              </a:gs>
              <a:gs pos="100000">
                <a:srgbClr val="AA0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7318EA79-392A-BEFF-DB68-F78B098180CB}"/>
              </a:ext>
            </a:extLst>
          </p:cNvPr>
          <p:cNvSpPr txBox="1"/>
          <p:nvPr/>
        </p:nvSpPr>
        <p:spPr>
          <a:xfrm>
            <a:off x="1947915" y="2949979"/>
            <a:ext cx="560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600" b="1" dirty="0">
                <a:solidFill>
                  <a:schemeClr val="bg1"/>
                </a:solidFill>
                <a:latin typeface="Avenir"/>
              </a:rPr>
              <a:t>57</a:t>
            </a:r>
          </a:p>
        </p:txBody>
      </p:sp>
      <p:sp>
        <p:nvSpPr>
          <p:cNvPr id="14" name="Flecha: a la derecha 13">
            <a:extLst>
              <a:ext uri="{FF2B5EF4-FFF2-40B4-BE49-F238E27FC236}">
                <a16:creationId xmlns:a16="http://schemas.microsoft.com/office/drawing/2014/main" xmlns="" id="{0A555BC6-5E7E-0BAF-24F8-482AE30DA43E}"/>
              </a:ext>
            </a:extLst>
          </p:cNvPr>
          <p:cNvSpPr/>
          <p:nvPr/>
        </p:nvSpPr>
        <p:spPr>
          <a:xfrm rot="10800000">
            <a:off x="7139198" y="1218109"/>
            <a:ext cx="770758" cy="823310"/>
          </a:xfrm>
          <a:prstGeom prst="rightArrow">
            <a:avLst/>
          </a:prstGeom>
          <a:gradFill flip="none" rotWithShape="1">
            <a:gsLst>
              <a:gs pos="55900">
                <a:srgbClr val="3C8A44"/>
              </a:gs>
              <a:gs pos="0">
                <a:srgbClr val="89C064"/>
              </a:gs>
              <a:gs pos="100000">
                <a:srgbClr val="00602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xmlns="" id="{89730F80-69AD-74FD-D0BA-470820683B14}"/>
              </a:ext>
            </a:extLst>
          </p:cNvPr>
          <p:cNvSpPr/>
          <p:nvPr/>
        </p:nvSpPr>
        <p:spPr>
          <a:xfrm rot="10800000">
            <a:off x="7435326" y="2719280"/>
            <a:ext cx="770758" cy="823310"/>
          </a:xfrm>
          <a:prstGeom prst="rightArrow">
            <a:avLst/>
          </a:prstGeom>
          <a:gradFill flip="none" rotWithShape="1">
            <a:gsLst>
              <a:gs pos="55900">
                <a:srgbClr val="3C8A44"/>
              </a:gs>
              <a:gs pos="0">
                <a:srgbClr val="89C064"/>
              </a:gs>
              <a:gs pos="100000">
                <a:srgbClr val="00602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ABFF9D03-2A55-E070-6E1E-6A76670C7E27}"/>
              </a:ext>
            </a:extLst>
          </p:cNvPr>
          <p:cNvSpPr txBox="1"/>
          <p:nvPr/>
        </p:nvSpPr>
        <p:spPr>
          <a:xfrm>
            <a:off x="7500877" y="1465907"/>
            <a:ext cx="409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>
                <a:solidFill>
                  <a:schemeClr val="bg1"/>
                </a:solidFill>
                <a:latin typeface="Avenir"/>
              </a:rPr>
              <a:t>33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014E56FE-B9D4-555E-18C5-69B8C3DDE48A}"/>
              </a:ext>
            </a:extLst>
          </p:cNvPr>
          <p:cNvSpPr txBox="1"/>
          <p:nvPr/>
        </p:nvSpPr>
        <p:spPr>
          <a:xfrm>
            <a:off x="7768151" y="2949979"/>
            <a:ext cx="4379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600" b="1" dirty="0">
                <a:solidFill>
                  <a:schemeClr val="bg1"/>
                </a:solidFill>
                <a:latin typeface="Avenir"/>
              </a:rPr>
              <a:t>39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DB27AA9D-DE8D-B9FF-7F07-7F8BD60F2254}"/>
              </a:ext>
            </a:extLst>
          </p:cNvPr>
          <p:cNvSpPr txBox="1"/>
          <p:nvPr/>
        </p:nvSpPr>
        <p:spPr>
          <a:xfrm>
            <a:off x="770636" y="1512013"/>
            <a:ext cx="9619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/>
              <a:t>A</a:t>
            </a:r>
            <a:r>
              <a:rPr lang="es-AR" sz="900" b="1" dirty="0"/>
              <a:t>ÑO PASADO</a:t>
            </a:r>
            <a:endParaRPr lang="en-US" sz="9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2A19A0A5-BB09-724B-9245-5F39A2C4BD68}"/>
              </a:ext>
            </a:extLst>
          </p:cNvPr>
          <p:cNvSpPr txBox="1"/>
          <p:nvPr/>
        </p:nvSpPr>
        <p:spPr>
          <a:xfrm>
            <a:off x="669157" y="3015065"/>
            <a:ext cx="1355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/>
              <a:t>DENTRO DE UN A</a:t>
            </a:r>
            <a:r>
              <a:rPr lang="es-AR" sz="900" b="1" dirty="0"/>
              <a:t>ÑO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1727680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59 Gráfico">
            <a:extLst>
              <a:ext uri="{FF2B5EF4-FFF2-40B4-BE49-F238E27FC236}">
                <a16:creationId xmlns:a16="http://schemas.microsoft.com/office/drawing/2014/main" xmlns="" id="{00000000-0008-0000-0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5706546"/>
              </p:ext>
            </p:extLst>
          </p:nvPr>
        </p:nvGraphicFramePr>
        <p:xfrm>
          <a:off x="350210" y="1003258"/>
          <a:ext cx="7198917" cy="3712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1" name="Google Shape;391;p10"/>
          <p:cNvSpPr txBox="1"/>
          <p:nvPr/>
        </p:nvSpPr>
        <p:spPr>
          <a:xfrm>
            <a:off x="0" y="143046"/>
            <a:ext cx="9144000" cy="555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EVALUACIÓN SITUACIÓN ECONÓMICA CON RESPECTO AL AÑO PASADO</a:t>
            </a:r>
            <a:endParaRPr sz="1600" dirty="0">
              <a:solidFill>
                <a:srgbClr val="4472C4"/>
              </a:solidFill>
              <a:latin typeface="Avenir Next LT Pro" panose="020B0504020202020204" pitchFamily="34" charset="0"/>
            </a:endParaRP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Tendencia desde agosto 2024</a:t>
            </a:r>
            <a:endParaRPr dirty="0">
              <a:latin typeface="Avenir Next LT Pro" panose="020B0504020202020204" pitchFamily="34" charset="77"/>
            </a:endParaRPr>
          </a:p>
        </p:txBody>
      </p:sp>
      <p:sp>
        <p:nvSpPr>
          <p:cNvPr id="392" name="Google Shape;392;p10"/>
          <p:cNvSpPr txBox="1"/>
          <p:nvPr/>
        </p:nvSpPr>
        <p:spPr>
          <a:xfrm>
            <a:off x="7475975" y="2578709"/>
            <a:ext cx="144626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Mejor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mucho mejor y mejor)</a:t>
            </a:r>
            <a:endParaRPr dirty="0">
              <a:solidFill>
                <a:srgbClr val="008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393" name="Google Shape;393;p10"/>
          <p:cNvSpPr txBox="1"/>
          <p:nvPr/>
        </p:nvSpPr>
        <p:spPr>
          <a:xfrm>
            <a:off x="7475975" y="1377134"/>
            <a:ext cx="131028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Peor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mucho peor y peor)</a:t>
            </a:r>
            <a:endParaRPr sz="1200" dirty="0">
              <a:solidFill>
                <a:srgbClr val="AA0000"/>
              </a:solidFill>
              <a:latin typeface="Avenir Next LT Pro" panose="020B0504020202020204" pitchFamily="34" charset="77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>
          <a:extLst>
            <a:ext uri="{FF2B5EF4-FFF2-40B4-BE49-F238E27FC236}">
              <a16:creationId xmlns:a16="http://schemas.microsoft.com/office/drawing/2014/main" xmlns="" id="{EA3AB92A-1068-306D-A405-7F272C99C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3">
            <a:extLst>
              <a:ext uri="{FF2B5EF4-FFF2-40B4-BE49-F238E27FC236}">
                <a16:creationId xmlns:a16="http://schemas.microsoft.com/office/drawing/2014/main" xmlns="" id="{6695A872-15BA-714C-B72A-03095673A9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868773"/>
              </p:ext>
            </p:extLst>
          </p:nvPr>
        </p:nvGraphicFramePr>
        <p:xfrm>
          <a:off x="414001" y="917926"/>
          <a:ext cx="8316000" cy="3302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7" name="Google Shape;407;p12">
            <a:extLst>
              <a:ext uri="{FF2B5EF4-FFF2-40B4-BE49-F238E27FC236}">
                <a16:creationId xmlns:a16="http://schemas.microsoft.com/office/drawing/2014/main" xmlns="" id="{E839EA64-E497-402A-1018-1F35516FB22C}"/>
              </a:ext>
            </a:extLst>
          </p:cNvPr>
          <p:cNvSpPr txBox="1"/>
          <p:nvPr/>
        </p:nvSpPr>
        <p:spPr>
          <a:xfrm>
            <a:off x="0" y="143105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lvl="0" algn="ctr">
              <a:lnSpc>
                <a:spcPct val="110000"/>
              </a:lnSpc>
            </a:pPr>
            <a:r>
              <a:rPr lang="es-ES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EVALUACIÓN SITUACIÓN ECONÓMICA CON RESPECTO AL AÑO PASADO </a:t>
            </a: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% Según voto legislativas 2025</a:t>
            </a:r>
            <a:endParaRPr dirty="0">
              <a:latin typeface="Avenir Next LT Pro" panose="020B0504020202020204" pitchFamily="34" charset="77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4CF8E09-640C-DBA7-F835-D25052EEC944}"/>
              </a:ext>
            </a:extLst>
          </p:cNvPr>
          <p:cNvSpPr txBox="1"/>
          <p:nvPr/>
        </p:nvSpPr>
        <p:spPr>
          <a:xfrm>
            <a:off x="2241390" y="4356240"/>
            <a:ext cx="98878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Mucho</a:t>
            </a:r>
            <a:r>
              <a:rPr lang="es-ES" sz="11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 </a:t>
            </a:r>
            <a:r>
              <a:rPr lang="es-ES" sz="1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peor</a:t>
            </a:r>
            <a:endParaRPr lang="es-AR" sz="1100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75A4719-71DC-F5AD-FD34-470D337D152D}"/>
              </a:ext>
            </a:extLst>
          </p:cNvPr>
          <p:cNvSpPr txBox="1"/>
          <p:nvPr/>
        </p:nvSpPr>
        <p:spPr>
          <a:xfrm>
            <a:off x="3386830" y="4360169"/>
            <a:ext cx="62833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D5555"/>
                </a:solidFill>
                <a:latin typeface="Avenir Next LT Pro" panose="020B0504020202020204" pitchFamily="34" charset="0"/>
              </a:rPr>
              <a:t>Peor</a:t>
            </a:r>
            <a:endParaRPr lang="es-AR" sz="1000" b="1" dirty="0">
              <a:solidFill>
                <a:srgbClr val="FD5555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2B2BBACB-EEA2-9625-76AF-6A24A4841E6B}"/>
              </a:ext>
            </a:extLst>
          </p:cNvPr>
          <p:cNvSpPr txBox="1"/>
          <p:nvPr/>
        </p:nvSpPr>
        <p:spPr>
          <a:xfrm>
            <a:off x="5248665" y="4354723"/>
            <a:ext cx="666040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89C064"/>
                </a:solidFill>
                <a:latin typeface="Avenir Next LT Pro" panose="020B0504020202020204" pitchFamily="34" charset="0"/>
              </a:rPr>
              <a:t>Mejor</a:t>
            </a:r>
            <a:endParaRPr lang="es-AR" sz="1000" b="1" dirty="0">
              <a:solidFill>
                <a:srgbClr val="89C064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8F777D4F-5881-4371-C606-9ED8311E5420}"/>
              </a:ext>
            </a:extLst>
          </p:cNvPr>
          <p:cNvSpPr txBox="1"/>
          <p:nvPr/>
        </p:nvSpPr>
        <p:spPr>
          <a:xfrm>
            <a:off x="6002765" y="4354723"/>
            <a:ext cx="1018353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008000"/>
                </a:solidFill>
                <a:latin typeface="Avenir Next LT Pro" panose="020B0504020202020204" pitchFamily="34" charset="0"/>
              </a:rPr>
              <a:t>Mucho mejor</a:t>
            </a:r>
            <a:endParaRPr lang="es-AR" sz="1000" b="1" dirty="0">
              <a:solidFill>
                <a:srgbClr val="008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5A236374-B5AE-F132-3C88-096054829197}"/>
              </a:ext>
            </a:extLst>
          </p:cNvPr>
          <p:cNvSpPr txBox="1"/>
          <p:nvPr/>
        </p:nvSpPr>
        <p:spPr>
          <a:xfrm>
            <a:off x="4103225" y="4359898"/>
            <a:ext cx="1057380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0"/>
              </a:rPr>
              <a:t>No responde</a:t>
            </a:r>
            <a:endParaRPr lang="es-AR" sz="1000" b="1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715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59 Gráfico">
            <a:extLst>
              <a:ext uri="{FF2B5EF4-FFF2-40B4-BE49-F238E27FC236}">
                <a16:creationId xmlns:a16="http://schemas.microsoft.com/office/drawing/2014/main" xmlns="" id="{00000000-0008-0000-04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5028779"/>
              </p:ext>
            </p:extLst>
          </p:nvPr>
        </p:nvGraphicFramePr>
        <p:xfrm>
          <a:off x="357745" y="914401"/>
          <a:ext cx="7131144" cy="383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1" name="Google Shape;391;p10"/>
          <p:cNvSpPr txBox="1"/>
          <p:nvPr/>
        </p:nvSpPr>
        <p:spPr>
          <a:xfrm>
            <a:off x="0" y="143046"/>
            <a:ext cx="9144000" cy="555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lvl="0"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EVALUACIÓN SITUACIÓN ECONÓMICA </a:t>
            </a:r>
            <a:r>
              <a:rPr lang="es-ES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DENTRO DE UN A</a:t>
            </a: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ÑO</a:t>
            </a:r>
            <a:endParaRPr sz="1600" dirty="0">
              <a:solidFill>
                <a:srgbClr val="4472C4"/>
              </a:solidFill>
              <a:latin typeface="Avenir Next LT Pro" panose="020B0504020202020204" pitchFamily="34" charset="0"/>
            </a:endParaRP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Tendencia desde agosto 2024</a:t>
            </a:r>
            <a:endParaRPr dirty="0">
              <a:latin typeface="Avenir Next LT Pro" panose="020B0504020202020204" pitchFamily="34" charset="77"/>
            </a:endParaRPr>
          </a:p>
        </p:txBody>
      </p:sp>
      <p:sp>
        <p:nvSpPr>
          <p:cNvPr id="392" name="Google Shape;392;p10"/>
          <p:cNvSpPr txBox="1"/>
          <p:nvPr/>
        </p:nvSpPr>
        <p:spPr>
          <a:xfrm>
            <a:off x="7475975" y="2515651"/>
            <a:ext cx="144626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Mejor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mucho mejor y mejor)</a:t>
            </a:r>
            <a:endParaRPr dirty="0">
              <a:solidFill>
                <a:srgbClr val="008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393" name="Google Shape;393;p10"/>
          <p:cNvSpPr txBox="1"/>
          <p:nvPr/>
        </p:nvSpPr>
        <p:spPr>
          <a:xfrm>
            <a:off x="7475975" y="1783810"/>
            <a:ext cx="131028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Peor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mucho peor y peor)</a:t>
            </a:r>
            <a:endParaRPr sz="1200" dirty="0">
              <a:solidFill>
                <a:srgbClr val="AA0000"/>
              </a:solidFill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83678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>
          <a:extLst>
            <a:ext uri="{FF2B5EF4-FFF2-40B4-BE49-F238E27FC236}">
              <a16:creationId xmlns:a16="http://schemas.microsoft.com/office/drawing/2014/main" xmlns="" id="{00FE87C5-5372-9A38-C33C-F152D0825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1">
            <a:extLst>
              <a:ext uri="{FF2B5EF4-FFF2-40B4-BE49-F238E27FC236}">
                <a16:creationId xmlns:a16="http://schemas.microsoft.com/office/drawing/2014/main" xmlns="" id="{B495C780-AA6A-0F4E-A4FF-7707BB67D6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4287916"/>
              </p:ext>
            </p:extLst>
          </p:nvPr>
        </p:nvGraphicFramePr>
        <p:xfrm>
          <a:off x="381214" y="839333"/>
          <a:ext cx="8316000" cy="3282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7" name="Google Shape;407;p12">
            <a:extLst>
              <a:ext uri="{FF2B5EF4-FFF2-40B4-BE49-F238E27FC236}">
                <a16:creationId xmlns:a16="http://schemas.microsoft.com/office/drawing/2014/main" xmlns="" id="{C77EA6E9-3273-33E1-660F-8A162156B269}"/>
              </a:ext>
            </a:extLst>
          </p:cNvPr>
          <p:cNvSpPr txBox="1"/>
          <p:nvPr/>
        </p:nvSpPr>
        <p:spPr>
          <a:xfrm>
            <a:off x="0" y="143105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lvl="0" algn="ctr">
              <a:lnSpc>
                <a:spcPct val="110000"/>
              </a:lnSpc>
            </a:pPr>
            <a:r>
              <a:rPr lang="es-ES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EVALUACIÓN SITUACIÓN ECONÓMICA DENTRO DE UN A</a:t>
            </a: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ÑO</a:t>
            </a:r>
            <a:endParaRPr lang="es-ES" sz="1600" dirty="0">
              <a:solidFill>
                <a:srgbClr val="4472C4"/>
              </a:solidFill>
              <a:latin typeface="Avenir Next LT Pro" panose="020B0504020202020204" pitchFamily="34" charset="0"/>
              <a:sym typeface="Avenir"/>
            </a:endParaRP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% Según voto legislativas 2025</a:t>
            </a:r>
            <a:endParaRPr dirty="0">
              <a:latin typeface="Avenir Next LT Pro" panose="020B0504020202020204" pitchFamily="34" charset="77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96CB279E-9A90-841D-58FC-0E563D72BD69}"/>
              </a:ext>
            </a:extLst>
          </p:cNvPr>
          <p:cNvSpPr txBox="1"/>
          <p:nvPr/>
        </p:nvSpPr>
        <p:spPr>
          <a:xfrm>
            <a:off x="2462104" y="4366294"/>
            <a:ext cx="105034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Mucho</a:t>
            </a:r>
            <a:r>
              <a:rPr lang="es-ES" sz="11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 </a:t>
            </a:r>
            <a:r>
              <a:rPr lang="es-ES" sz="1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peor</a:t>
            </a:r>
            <a:endParaRPr lang="es-AR" sz="1100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6E8BD67B-8CF3-BCDA-F311-B64DCF45F2F5}"/>
              </a:ext>
            </a:extLst>
          </p:cNvPr>
          <p:cNvSpPr txBox="1"/>
          <p:nvPr/>
        </p:nvSpPr>
        <p:spPr>
          <a:xfrm>
            <a:off x="3607544" y="4370223"/>
            <a:ext cx="57222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D5555"/>
                </a:solidFill>
                <a:latin typeface="Avenir Next LT Pro" panose="020B0504020202020204" pitchFamily="34" charset="0"/>
              </a:rPr>
              <a:t>Peor</a:t>
            </a:r>
            <a:endParaRPr lang="es-AR" sz="1000" b="1" dirty="0">
              <a:solidFill>
                <a:srgbClr val="FD5555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F85FADFE-100B-5582-27B8-8ED61244EC5C}"/>
              </a:ext>
            </a:extLst>
          </p:cNvPr>
          <p:cNvSpPr txBox="1"/>
          <p:nvPr/>
        </p:nvSpPr>
        <p:spPr>
          <a:xfrm>
            <a:off x="5469378" y="4364257"/>
            <a:ext cx="57222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89C064"/>
                </a:solidFill>
                <a:latin typeface="Avenir Next LT Pro" panose="020B0504020202020204" pitchFamily="34" charset="0"/>
              </a:rPr>
              <a:t>Mejor</a:t>
            </a:r>
            <a:endParaRPr lang="es-AR" sz="1000" b="1" dirty="0">
              <a:solidFill>
                <a:srgbClr val="89C064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C1E80F5C-D262-9ABB-0360-F97DAFC6883D}"/>
              </a:ext>
            </a:extLst>
          </p:cNvPr>
          <p:cNvSpPr txBox="1"/>
          <p:nvPr/>
        </p:nvSpPr>
        <p:spPr>
          <a:xfrm>
            <a:off x="6233988" y="4364777"/>
            <a:ext cx="1018353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008000"/>
                </a:solidFill>
                <a:latin typeface="Avenir Next LT Pro" panose="020B0504020202020204" pitchFamily="34" charset="0"/>
              </a:rPr>
              <a:t>Mucho mejor</a:t>
            </a:r>
            <a:endParaRPr lang="es-AR" sz="1000" b="1" dirty="0">
              <a:solidFill>
                <a:srgbClr val="008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9E510BAE-94D0-1D2F-A28A-313342F1A436}"/>
              </a:ext>
            </a:extLst>
          </p:cNvPr>
          <p:cNvSpPr txBox="1"/>
          <p:nvPr/>
        </p:nvSpPr>
        <p:spPr>
          <a:xfrm>
            <a:off x="4323939" y="4369952"/>
            <a:ext cx="105034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0"/>
              </a:rPr>
              <a:t>No responde</a:t>
            </a:r>
            <a:endParaRPr lang="es-AR" sz="1000" b="1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654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9 Gráfico">
            <a:extLst>
              <a:ext uri="{FF2B5EF4-FFF2-40B4-BE49-F238E27FC236}">
                <a16:creationId xmlns:a16="http://schemas.microsoft.com/office/drawing/2014/main" xmlns="" id="{62EBECC3-DE7E-6149-A53D-FBBED4FAAA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7417981"/>
              </p:ext>
            </p:extLst>
          </p:nvPr>
        </p:nvGraphicFramePr>
        <p:xfrm>
          <a:off x="468854" y="830317"/>
          <a:ext cx="7080693" cy="3769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2" name="Google Shape;392;p10"/>
          <p:cNvSpPr txBox="1"/>
          <p:nvPr/>
        </p:nvSpPr>
        <p:spPr>
          <a:xfrm>
            <a:off x="7549547" y="2662298"/>
            <a:ext cx="144626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Mejor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mucho mejor y mejor)</a:t>
            </a:r>
            <a:endParaRPr dirty="0">
              <a:solidFill>
                <a:srgbClr val="008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393" name="Google Shape;393;p10"/>
          <p:cNvSpPr txBox="1"/>
          <p:nvPr/>
        </p:nvSpPr>
        <p:spPr>
          <a:xfrm>
            <a:off x="7549547" y="1207778"/>
            <a:ext cx="131028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Peor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mucho peor y peor)</a:t>
            </a:r>
            <a:endParaRPr sz="1200" dirty="0">
              <a:solidFill>
                <a:srgbClr val="AA0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2" name="Google Shape;407;p12">
            <a:extLst>
              <a:ext uri="{FF2B5EF4-FFF2-40B4-BE49-F238E27FC236}">
                <a16:creationId xmlns:a16="http://schemas.microsoft.com/office/drawing/2014/main" xmlns="" id="{B9EB6D48-83F7-EE0E-4F75-5EBA1E9A5650}"/>
              </a:ext>
            </a:extLst>
          </p:cNvPr>
          <p:cNvSpPr txBox="1"/>
          <p:nvPr/>
        </p:nvSpPr>
        <p:spPr>
          <a:xfrm>
            <a:off x="-276769" y="153947"/>
            <a:ext cx="9841185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lvl="0" algn="ctr">
              <a:lnSpc>
                <a:spcPct val="110000"/>
              </a:lnSpc>
            </a:pPr>
            <a:r>
              <a:rPr lang="es-ES" sz="15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¿CÓMO ES LA SITUACIÓN DE SU ECONOMÍA PERSONAL  EN RELACIÓN CON EL AÑO PASADO?</a:t>
            </a:r>
          </a:p>
          <a:p>
            <a:pPr lvl="0"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Tendencia desde agosto 2024</a:t>
            </a:r>
            <a:endParaRPr lang="es-AR" sz="1200" dirty="0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03353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>
          <a:extLst>
            <a:ext uri="{FF2B5EF4-FFF2-40B4-BE49-F238E27FC236}">
              <a16:creationId xmlns:a16="http://schemas.microsoft.com/office/drawing/2014/main" xmlns="" id="{F1FBAF38-93A1-A7AC-B887-8E5ED4DBB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3">
            <a:extLst>
              <a:ext uri="{FF2B5EF4-FFF2-40B4-BE49-F238E27FC236}">
                <a16:creationId xmlns:a16="http://schemas.microsoft.com/office/drawing/2014/main" xmlns="" id="{907E0FB6-3538-B942-B68D-449C3967DA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3223539"/>
              </p:ext>
            </p:extLst>
          </p:nvPr>
        </p:nvGraphicFramePr>
        <p:xfrm>
          <a:off x="389717" y="799619"/>
          <a:ext cx="8315999" cy="3371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729A23C5-3BBF-0D59-B647-B448A402C92B}"/>
              </a:ext>
            </a:extLst>
          </p:cNvPr>
          <p:cNvSpPr txBox="1"/>
          <p:nvPr/>
        </p:nvSpPr>
        <p:spPr>
          <a:xfrm>
            <a:off x="2334917" y="4367444"/>
            <a:ext cx="120015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Mucho</a:t>
            </a:r>
            <a:r>
              <a:rPr lang="es-ES" sz="11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 </a:t>
            </a:r>
            <a:r>
              <a:rPr lang="es-ES" sz="1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peor</a:t>
            </a:r>
            <a:endParaRPr lang="es-AR" sz="1100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62AD933E-0DAA-5557-C017-5C3836A84905}"/>
              </a:ext>
            </a:extLst>
          </p:cNvPr>
          <p:cNvSpPr txBox="1"/>
          <p:nvPr/>
        </p:nvSpPr>
        <p:spPr>
          <a:xfrm>
            <a:off x="3463180" y="4375796"/>
            <a:ext cx="60782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D5555"/>
                </a:solidFill>
                <a:latin typeface="Avenir Next LT Pro" panose="020B0504020202020204" pitchFamily="34" charset="0"/>
              </a:rPr>
              <a:t>Peor</a:t>
            </a:r>
            <a:endParaRPr lang="es-AR" sz="1000" b="1" dirty="0">
              <a:solidFill>
                <a:srgbClr val="FD5555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F1C7849F-FB4F-02A5-8605-D52F2BDF787A}"/>
              </a:ext>
            </a:extLst>
          </p:cNvPr>
          <p:cNvSpPr txBox="1"/>
          <p:nvPr/>
        </p:nvSpPr>
        <p:spPr>
          <a:xfrm>
            <a:off x="5247959" y="4361770"/>
            <a:ext cx="64834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89C064"/>
                </a:solidFill>
                <a:latin typeface="Avenir Next LT Pro" panose="020B0504020202020204" pitchFamily="34" charset="0"/>
              </a:rPr>
              <a:t>Mejor</a:t>
            </a:r>
            <a:endParaRPr lang="es-AR" sz="1000" b="1" dirty="0">
              <a:solidFill>
                <a:srgbClr val="89C064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D60DC848-5DFD-20A7-042C-0992E3041D20}"/>
              </a:ext>
            </a:extLst>
          </p:cNvPr>
          <p:cNvSpPr txBox="1"/>
          <p:nvPr/>
        </p:nvSpPr>
        <p:spPr>
          <a:xfrm>
            <a:off x="6015160" y="4361770"/>
            <a:ext cx="1018353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008000"/>
                </a:solidFill>
                <a:latin typeface="Avenir Next LT Pro" panose="020B0504020202020204" pitchFamily="34" charset="0"/>
              </a:rPr>
              <a:t>Mucho mejor</a:t>
            </a:r>
            <a:endParaRPr lang="es-AR" sz="1000" b="1" dirty="0">
              <a:solidFill>
                <a:srgbClr val="008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35749D3F-8509-140E-7352-C3B01FE374E2}"/>
              </a:ext>
            </a:extLst>
          </p:cNvPr>
          <p:cNvSpPr txBox="1"/>
          <p:nvPr/>
        </p:nvSpPr>
        <p:spPr>
          <a:xfrm>
            <a:off x="4148770" y="4361770"/>
            <a:ext cx="109918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0"/>
              </a:rPr>
              <a:t>No responde</a:t>
            </a:r>
            <a:endParaRPr lang="es-AR" sz="1000" b="1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  <p:sp>
        <p:nvSpPr>
          <p:cNvPr id="9" name="Google Shape;407;p12">
            <a:extLst>
              <a:ext uri="{FF2B5EF4-FFF2-40B4-BE49-F238E27FC236}">
                <a16:creationId xmlns:a16="http://schemas.microsoft.com/office/drawing/2014/main" xmlns="" id="{BC9DBFC2-0D10-B04C-8DD2-11539B80529A}"/>
              </a:ext>
            </a:extLst>
          </p:cNvPr>
          <p:cNvSpPr txBox="1"/>
          <p:nvPr/>
        </p:nvSpPr>
        <p:spPr>
          <a:xfrm>
            <a:off x="-276769" y="153947"/>
            <a:ext cx="9841185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lvl="0" algn="ctr">
              <a:lnSpc>
                <a:spcPct val="110000"/>
              </a:lnSpc>
            </a:pPr>
            <a:r>
              <a:rPr lang="es-ES" sz="15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¿CÓMO ES LA SITUACIÓN DE SU ECONOMÍA PERSONAL  EN RELACIÓN CON EL AÑO PASADO?</a:t>
            </a:r>
          </a:p>
          <a:p>
            <a:pPr lvl="0"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% Según voto legislativas 2025</a:t>
            </a:r>
            <a:endParaRPr lang="es-AR" sz="1200" dirty="0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1311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6E9894C6-CAA5-E680-A338-438FEA980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61650"/>
            <a:ext cx="9180512" cy="5205150"/>
          </a:xfrm>
          <a:prstGeom prst="rect">
            <a:avLst/>
          </a:prstGeom>
        </p:spPr>
      </p:pic>
      <p:pic>
        <p:nvPicPr>
          <p:cNvPr id="6" name="Imagen 5" descr="Texto&#10;&#10;El contenido generado por IA puede ser incorrecto.">
            <a:extLst>
              <a:ext uri="{FF2B5EF4-FFF2-40B4-BE49-F238E27FC236}">
                <a16:creationId xmlns:a16="http://schemas.microsoft.com/office/drawing/2014/main" xmlns="" id="{6B17576D-6D19-F44F-A676-DE983A3AA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03678"/>
            <a:ext cx="9144000" cy="15335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"/>
          <p:cNvSpPr txBox="1"/>
          <p:nvPr/>
        </p:nvSpPr>
        <p:spPr>
          <a:xfrm>
            <a:off x="0" y="154621"/>
            <a:ext cx="9144000" cy="37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dirty="0">
                <a:solidFill>
                  <a:schemeClr val="accent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GESTIÓN DE GOBIERNO</a:t>
            </a:r>
            <a:endParaRPr sz="1600" dirty="0">
              <a:solidFill>
                <a:schemeClr val="accent1"/>
              </a:solidFill>
              <a:latin typeface="Avenir Next LT Pro" panose="020B0504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9" name="Google Shape;329;p3"/>
          <p:cNvSpPr txBox="1"/>
          <p:nvPr/>
        </p:nvSpPr>
        <p:spPr>
          <a:xfrm>
            <a:off x="578589" y="800868"/>
            <a:ext cx="7860698" cy="374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La percepción sobre la gestión del gobierno de Javier Milei se mantiene estable luego de su piso en abril. Un 60% lo evalúa negativamente (2 puntos más que el mes anterior) y un 39% apoya al equipo libertario. 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endParaRPr lang="es-ES" sz="1100" dirty="0">
              <a:solidFill>
                <a:schemeClr val="dk1"/>
              </a:solidFill>
              <a:latin typeface="Avenir Next LT Pro" panose="020B0504020202020204" pitchFamily="34" charset="77"/>
              <a:ea typeface="Avenir"/>
              <a:cs typeface="Avenir"/>
              <a:sym typeface="Avenir"/>
            </a:endParaRP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Entre los votantes de LLA la aprobación a la gestión cayó un punto hacia el 84%. Por su parte, entre los votantes de FP, el 99% expresa una opinión negativa de la gestión de Milei, al igual que el mes anterior. </a:t>
            </a:r>
          </a:p>
        </p:txBody>
      </p:sp>
    </p:spTree>
    <p:extLst>
      <p:ext uri="{BB962C8B-B14F-4D97-AF65-F5344CB8AC3E}">
        <p14:creationId xmlns:p14="http://schemas.microsoft.com/office/powerpoint/2010/main" val="18911524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9 Gráfico">
            <a:extLst>
              <a:ext uri="{FF2B5EF4-FFF2-40B4-BE49-F238E27FC236}">
                <a16:creationId xmlns:a16="http://schemas.microsoft.com/office/drawing/2014/main" xmlns="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2158852"/>
              </p:ext>
            </p:extLst>
          </p:nvPr>
        </p:nvGraphicFramePr>
        <p:xfrm>
          <a:off x="329191" y="942952"/>
          <a:ext cx="7146784" cy="3896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Google Shape;448;p18">
            <a:extLst>
              <a:ext uri="{FF2B5EF4-FFF2-40B4-BE49-F238E27FC236}">
                <a16:creationId xmlns:a16="http://schemas.microsoft.com/office/drawing/2014/main" xmlns="" id="{06523356-A876-DA46-BB3E-20E1E9FB4CCD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EVALUACIÓN GESTIÓN DEL GOBIERNO NACIONAL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Tendencia desde agosto 2024</a:t>
            </a:r>
            <a:endParaRPr lang="es-AR" sz="1200" dirty="0">
              <a:solidFill>
                <a:schemeClr val="dk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0"/>
          <p:cNvSpPr txBox="1"/>
          <p:nvPr/>
        </p:nvSpPr>
        <p:spPr>
          <a:xfrm>
            <a:off x="7475975" y="2344573"/>
            <a:ext cx="144626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Buena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muy buena y buena)</a:t>
            </a:r>
            <a:endParaRPr dirty="0">
              <a:solidFill>
                <a:srgbClr val="008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393" name="Google Shape;393;p10"/>
          <p:cNvSpPr txBox="1"/>
          <p:nvPr/>
        </p:nvSpPr>
        <p:spPr>
          <a:xfrm>
            <a:off x="7475975" y="1482165"/>
            <a:ext cx="131028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Mala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muy mala y mala)</a:t>
            </a:r>
            <a:endParaRPr sz="1200" dirty="0">
              <a:solidFill>
                <a:srgbClr val="AA0000"/>
              </a:solidFill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87755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FC13CB93-7CDC-4697-5EF5-6AB003BDF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310" name="Google Shape;310;p1"/>
          <p:cNvPicPr preferRelativeResize="0"/>
          <p:nvPr/>
        </p:nvPicPr>
        <p:blipFill rotWithShape="1">
          <a:blip r:embed="rId4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2212457" y="525888"/>
            <a:ext cx="4287037" cy="3393212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pic>
        <p:nvPicPr>
          <p:cNvPr id="311" name="Google Shape;31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428649" y="555526"/>
            <a:ext cx="9324385" cy="354533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</p:pic>
      <p:sp>
        <p:nvSpPr>
          <p:cNvPr id="312" name="Google Shape;312;p1"/>
          <p:cNvSpPr txBox="1"/>
          <p:nvPr/>
        </p:nvSpPr>
        <p:spPr>
          <a:xfrm>
            <a:off x="484372" y="915566"/>
            <a:ext cx="1429976" cy="369291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800" dirty="0">
                <a:solidFill>
                  <a:schemeClr val="accent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NACIONAL</a:t>
            </a:r>
            <a:endParaRPr sz="1800" dirty="0">
              <a:solidFill>
                <a:schemeClr val="accent1"/>
              </a:solidFill>
              <a:latin typeface="Avenir Next LT Pro" panose="020B0504020202020204" pitchFamily="34" charset="77"/>
              <a:ea typeface="Avenir"/>
              <a:cs typeface="Avenir"/>
              <a:sym typeface="Avenir"/>
            </a:endParaRPr>
          </a:p>
        </p:txBody>
      </p:sp>
      <p:sp>
        <p:nvSpPr>
          <p:cNvPr id="313" name="Google Shape;313;p1"/>
          <p:cNvSpPr txBox="1"/>
          <p:nvPr/>
        </p:nvSpPr>
        <p:spPr>
          <a:xfrm>
            <a:off x="7123949" y="3636619"/>
            <a:ext cx="2051577" cy="307736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dirty="0">
                <a:solidFill>
                  <a:schemeClr val="accent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JULIO 2026</a:t>
            </a:r>
            <a:endParaRPr dirty="0">
              <a:solidFill>
                <a:schemeClr val="accent1"/>
              </a:solidFill>
              <a:latin typeface="Avenir Next LT Pro" panose="020B0504020202020204" pitchFamily="34" charset="77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>
          <a:extLst>
            <a:ext uri="{FF2B5EF4-FFF2-40B4-BE49-F238E27FC236}">
              <a16:creationId xmlns:a16="http://schemas.microsoft.com/office/drawing/2014/main" xmlns="" id="{9A6F6E98-2518-5FFD-88ED-C377F2CDC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áfico 3">
            <a:extLst>
              <a:ext uri="{FF2B5EF4-FFF2-40B4-BE49-F238E27FC236}">
                <a16:creationId xmlns:a16="http://schemas.microsoft.com/office/drawing/2014/main" xmlns="" id="{EAC8F7EB-7C12-2A44-9299-0AFDF2197C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2586911"/>
              </p:ext>
            </p:extLst>
          </p:nvPr>
        </p:nvGraphicFramePr>
        <p:xfrm>
          <a:off x="367200" y="787675"/>
          <a:ext cx="8316000" cy="3528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Google Shape;448;p18">
            <a:extLst>
              <a:ext uri="{FF2B5EF4-FFF2-40B4-BE49-F238E27FC236}">
                <a16:creationId xmlns:a16="http://schemas.microsoft.com/office/drawing/2014/main" xmlns="" id="{CBE04E55-E125-064F-B005-A061629BDF31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EVALUACIÓN GESTIÓN DEL GOBIERNO NACIONAL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Según voto legislativas 2025</a:t>
            </a:r>
            <a:endParaRPr lang="es-AR" sz="1200" dirty="0">
              <a:latin typeface="Avenir Next LT Pro" panose="020B0504020202020204" pitchFamily="34" charset="77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BB831425-E92B-71E9-0442-3EDDE7730F2B}"/>
              </a:ext>
            </a:extLst>
          </p:cNvPr>
          <p:cNvSpPr txBox="1"/>
          <p:nvPr/>
        </p:nvSpPr>
        <p:spPr>
          <a:xfrm>
            <a:off x="2462104" y="4366294"/>
            <a:ext cx="105034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C00000"/>
                </a:solidFill>
                <a:latin typeface="Avenir Next LT Pro" panose="020B0504020202020204" pitchFamily="34" charset="0"/>
              </a:rPr>
              <a:t>Muy mala</a:t>
            </a:r>
            <a:endParaRPr lang="es-AR" sz="1100" b="1" dirty="0">
              <a:solidFill>
                <a:srgbClr val="C00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B75EC15-CD51-B78C-D3B5-739BD018BB02}"/>
              </a:ext>
            </a:extLst>
          </p:cNvPr>
          <p:cNvSpPr txBox="1"/>
          <p:nvPr/>
        </p:nvSpPr>
        <p:spPr>
          <a:xfrm>
            <a:off x="3607544" y="4370223"/>
            <a:ext cx="57222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D5555"/>
                </a:solidFill>
                <a:latin typeface="Avenir Next LT Pro" panose="020B0504020202020204" pitchFamily="34" charset="0"/>
              </a:rPr>
              <a:t>Mala</a:t>
            </a:r>
            <a:endParaRPr lang="es-AR" sz="1000" b="1" dirty="0">
              <a:solidFill>
                <a:srgbClr val="FD5555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58C6E495-ABFF-59A4-94A6-61144CB2A769}"/>
              </a:ext>
            </a:extLst>
          </p:cNvPr>
          <p:cNvSpPr txBox="1"/>
          <p:nvPr/>
        </p:nvSpPr>
        <p:spPr>
          <a:xfrm>
            <a:off x="5469378" y="4364257"/>
            <a:ext cx="57222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89C064"/>
                </a:solidFill>
                <a:latin typeface="Avenir Next LT Pro" panose="020B0504020202020204" pitchFamily="34" charset="0"/>
              </a:rPr>
              <a:t>Buena</a:t>
            </a:r>
            <a:endParaRPr lang="es-AR" sz="1000" b="1" dirty="0">
              <a:solidFill>
                <a:srgbClr val="89C064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1A43EDF0-6F3B-F529-77BF-3BC4E9EB5D3E}"/>
              </a:ext>
            </a:extLst>
          </p:cNvPr>
          <p:cNvSpPr txBox="1"/>
          <p:nvPr/>
        </p:nvSpPr>
        <p:spPr>
          <a:xfrm>
            <a:off x="6233988" y="4364777"/>
            <a:ext cx="1018353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008000"/>
                </a:solidFill>
                <a:latin typeface="Avenir Next LT Pro" panose="020B0504020202020204" pitchFamily="34" charset="0"/>
              </a:rPr>
              <a:t>Muy buena</a:t>
            </a:r>
            <a:endParaRPr lang="es-AR" sz="1000" b="1" dirty="0">
              <a:solidFill>
                <a:srgbClr val="008000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E9544DA9-035F-A4B5-AF4B-D48983E3E1B7}"/>
              </a:ext>
            </a:extLst>
          </p:cNvPr>
          <p:cNvSpPr txBox="1"/>
          <p:nvPr/>
        </p:nvSpPr>
        <p:spPr>
          <a:xfrm>
            <a:off x="4323939" y="4369952"/>
            <a:ext cx="1050348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chemeClr val="bg1">
                    <a:lumMod val="75000"/>
                  </a:schemeClr>
                </a:solidFill>
                <a:latin typeface="Avenir Next LT Pro" panose="020B0504020202020204" pitchFamily="34" charset="0"/>
              </a:rPr>
              <a:t>No responde</a:t>
            </a:r>
            <a:endParaRPr lang="es-AR" sz="1000" b="1" dirty="0">
              <a:solidFill>
                <a:schemeClr val="bg1">
                  <a:lumMod val="75000"/>
                </a:schemeClr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5440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9 Gráfico">
            <a:extLst>
              <a:ext uri="{FF2B5EF4-FFF2-40B4-BE49-F238E27FC236}">
                <a16:creationId xmlns:a16="http://schemas.microsoft.com/office/drawing/2014/main" xmlns="" id="{105115DF-9950-0441-AABF-E71966D61E1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3400292"/>
              </p:ext>
            </p:extLst>
          </p:nvPr>
        </p:nvGraphicFramePr>
        <p:xfrm>
          <a:off x="305286" y="980236"/>
          <a:ext cx="7170689" cy="3779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Google Shape;448;p18">
            <a:extLst>
              <a:ext uri="{FF2B5EF4-FFF2-40B4-BE49-F238E27FC236}">
                <a16:creationId xmlns:a16="http://schemas.microsoft.com/office/drawing/2014/main" xmlns="" id="{06523356-A876-DA46-BB3E-20E1E9FB4CCD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EVALUACIÓN GESTIÓN DEL GOBIERNO NACIONAL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Tendencia desde agosto 2024 </a:t>
            </a:r>
            <a:r>
              <a:rPr lang="es-AR" sz="1200" dirty="0"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según voto a </a:t>
            </a:r>
            <a:r>
              <a:rPr lang="es-AR" sz="1200" b="1" dirty="0">
                <a:solidFill>
                  <a:srgbClr val="7030A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LLA</a:t>
            </a:r>
            <a:endParaRPr lang="es-AR" sz="1200" b="1" dirty="0">
              <a:solidFill>
                <a:srgbClr val="7030A0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0"/>
          <p:cNvSpPr txBox="1"/>
          <p:nvPr/>
        </p:nvSpPr>
        <p:spPr>
          <a:xfrm>
            <a:off x="7475975" y="1373535"/>
            <a:ext cx="144626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Buena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muy buena y buena)</a:t>
            </a:r>
            <a:endParaRPr dirty="0">
              <a:solidFill>
                <a:srgbClr val="008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393" name="Google Shape;393;p10"/>
          <p:cNvSpPr txBox="1"/>
          <p:nvPr/>
        </p:nvSpPr>
        <p:spPr>
          <a:xfrm>
            <a:off x="7475975" y="2985196"/>
            <a:ext cx="131028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Mala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muy mala y mala)</a:t>
            </a:r>
            <a:endParaRPr sz="1200" dirty="0">
              <a:solidFill>
                <a:srgbClr val="AA0000"/>
              </a:solidFill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88972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59 Gráfico">
            <a:extLst>
              <a:ext uri="{FF2B5EF4-FFF2-40B4-BE49-F238E27FC236}">
                <a16:creationId xmlns:a16="http://schemas.microsoft.com/office/drawing/2014/main" xmlns="" id="{AF4B7105-B3CF-7242-9FC3-89FBC60030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760463"/>
              </p:ext>
            </p:extLst>
          </p:nvPr>
        </p:nvGraphicFramePr>
        <p:xfrm>
          <a:off x="324666" y="1048541"/>
          <a:ext cx="7151309" cy="3706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Google Shape;448;p18">
            <a:extLst>
              <a:ext uri="{FF2B5EF4-FFF2-40B4-BE49-F238E27FC236}">
                <a16:creationId xmlns:a16="http://schemas.microsoft.com/office/drawing/2014/main" xmlns="" id="{06523356-A876-DA46-BB3E-20E1E9FB4CCD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EVALUACIÓN GESTIÓN DEL GOBIERNO NACIONAL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Tendencia desde agosto 2024 </a:t>
            </a:r>
            <a:r>
              <a:rPr lang="es-AR" sz="1200" dirty="0"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según voto a </a:t>
            </a:r>
            <a:r>
              <a:rPr lang="es-AR" sz="1200" b="1" dirty="0">
                <a:solidFill>
                  <a:schemeClr val="accent5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FP</a:t>
            </a:r>
            <a:endParaRPr lang="es-AR" sz="1200" dirty="0">
              <a:solidFill>
                <a:schemeClr val="accent5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0"/>
          <p:cNvSpPr txBox="1"/>
          <p:nvPr/>
        </p:nvSpPr>
        <p:spPr>
          <a:xfrm>
            <a:off x="7475975" y="3275686"/>
            <a:ext cx="144626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Buena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muy buena y buena)</a:t>
            </a:r>
            <a:endParaRPr dirty="0">
              <a:solidFill>
                <a:srgbClr val="008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393" name="Google Shape;393;p10"/>
          <p:cNvSpPr txBox="1"/>
          <p:nvPr/>
        </p:nvSpPr>
        <p:spPr>
          <a:xfrm>
            <a:off x="7475975" y="1127197"/>
            <a:ext cx="131028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Mala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(incluye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900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muy mala y mala)</a:t>
            </a:r>
            <a:endParaRPr sz="1200" dirty="0">
              <a:solidFill>
                <a:srgbClr val="AA0000"/>
              </a:solidFill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3577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35884C1D-D780-C49D-D9CE-8FAB2693D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6" name="Imagen 5" descr="Pantalla de video juego&#10;&#10;El contenido generado por IA puede ser incorrecto.">
            <a:extLst>
              <a:ext uri="{FF2B5EF4-FFF2-40B4-BE49-F238E27FC236}">
                <a16:creationId xmlns:a16="http://schemas.microsoft.com/office/drawing/2014/main" xmlns="" id="{C403572E-AB93-BB42-4951-70CBD9132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63688"/>
            <a:ext cx="9144000" cy="153678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"/>
          <p:cNvSpPr txBox="1"/>
          <p:nvPr/>
        </p:nvSpPr>
        <p:spPr>
          <a:xfrm>
            <a:off x="0" y="154621"/>
            <a:ext cx="9144000" cy="37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dirty="0">
                <a:solidFill>
                  <a:schemeClr val="accent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TEMAS QUE MÁS PREOCUPAN</a:t>
            </a:r>
            <a:endParaRPr sz="1600" dirty="0">
              <a:solidFill>
                <a:schemeClr val="accent1"/>
              </a:solidFill>
              <a:latin typeface="Avenir Next LT Pro" panose="020B0504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9" name="Google Shape;329;p3"/>
          <p:cNvSpPr txBox="1"/>
          <p:nvPr/>
        </p:nvSpPr>
        <p:spPr>
          <a:xfrm>
            <a:off x="578589" y="697487"/>
            <a:ext cx="7860698" cy="374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El miedo de que los ingresos del hogar no alcancen para mantener el nivel de vida continúa en el primer puesto como la principal preocupación de los ciudadanos con un 63%. El segundo puesto lo ocupa la incertidumbre en la situación económica del país con 61%. El ranking lo completa la preocupación por el costo de los servicios públicos.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endParaRPr lang="es-ES" sz="1100" dirty="0">
              <a:solidFill>
                <a:schemeClr val="dk1"/>
              </a:solidFill>
              <a:latin typeface="Avenir Next LT Pro" panose="020B0504020202020204" pitchFamily="34" charset="77"/>
              <a:ea typeface="Avenir"/>
              <a:cs typeface="Avenir"/>
              <a:sym typeface="Avenir"/>
            </a:endParaRP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la segmentación por voto se verifica que la agenda de inquietudes de los seguidores de LLA se compone de la atención por la inseguridad (75%) y la impunidad de los actos de corrupción kirchnerista (65%). Ninguna otra preocupación alcanza el 50% para este segmento. Entre los seguidores de FP, las tres principales preocupaciones se refieren principalmente a cuestiones de la economía: la incertidumbre en la situación económica (86%), el costo de los servicios públicos (84%) y que los ingresos no alcancen para mantener el nivel de vida (79%).</a:t>
            </a:r>
          </a:p>
        </p:txBody>
      </p:sp>
    </p:spTree>
    <p:extLst>
      <p:ext uri="{BB962C8B-B14F-4D97-AF65-F5344CB8AC3E}">
        <p14:creationId xmlns:p14="http://schemas.microsoft.com/office/powerpoint/2010/main" val="452939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3 Gráfico">
            <a:extLst>
              <a:ext uri="{FF2B5EF4-FFF2-40B4-BE49-F238E27FC236}">
                <a16:creationId xmlns:a16="http://schemas.microsoft.com/office/drawing/2014/main" xmlns="" id="{00000000-0008-0000-09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731430"/>
              </p:ext>
            </p:extLst>
          </p:nvPr>
        </p:nvGraphicFramePr>
        <p:xfrm>
          <a:off x="478968" y="870858"/>
          <a:ext cx="6695745" cy="38970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92" name="Google Shape;492;p23"/>
          <p:cNvSpPr txBox="1"/>
          <p:nvPr/>
        </p:nvSpPr>
        <p:spPr>
          <a:xfrm>
            <a:off x="7162629" y="1969338"/>
            <a:ext cx="211800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239C9C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Incertidumbre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239C9C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la situación económica</a:t>
            </a:r>
            <a:endParaRPr sz="1000" dirty="0">
              <a:solidFill>
                <a:srgbClr val="239C9C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8" name="Google Shape;448;p18">
            <a:extLst>
              <a:ext uri="{FF2B5EF4-FFF2-40B4-BE49-F238E27FC236}">
                <a16:creationId xmlns:a16="http://schemas.microsoft.com/office/drawing/2014/main" xmlns="" id="{0175ECB5-294E-844F-8CE3-234D8AE58F70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EVOLUCIÓN DE TEMAS QUE MÁS PREOCUPAN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Respuesta múltiple - % Tendencia desde agosto 2024</a:t>
            </a:r>
            <a:endParaRPr lang="es-AR" sz="1200" dirty="0">
              <a:solidFill>
                <a:schemeClr val="tx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3"/>
          <p:cNvSpPr txBox="1"/>
          <p:nvPr/>
        </p:nvSpPr>
        <p:spPr>
          <a:xfrm>
            <a:off x="7174714" y="3238598"/>
            <a:ext cx="2093829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C30262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Inflación</a:t>
            </a:r>
            <a:endParaRPr sz="1000" dirty="0">
              <a:solidFill>
                <a:srgbClr val="C30262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491" name="Google Shape;491;p23"/>
          <p:cNvSpPr txBox="1"/>
          <p:nvPr/>
        </p:nvSpPr>
        <p:spPr>
          <a:xfrm>
            <a:off x="7174714" y="2680912"/>
            <a:ext cx="2118001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C0BE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Inseguridad</a:t>
            </a:r>
            <a:endParaRPr sz="1000" dirty="0">
              <a:solidFill>
                <a:srgbClr val="C0BE00"/>
              </a:solidFill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636036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498;p24">
            <a:extLst>
              <a:ext uri="{FF2B5EF4-FFF2-40B4-BE49-F238E27FC236}">
                <a16:creationId xmlns:a16="http://schemas.microsoft.com/office/drawing/2014/main" xmlns="" id="{00000000-0008-0000-0A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1099419"/>
              </p:ext>
            </p:extLst>
          </p:nvPr>
        </p:nvGraphicFramePr>
        <p:xfrm>
          <a:off x="107504" y="787675"/>
          <a:ext cx="8928992" cy="3947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Google Shape;448;p18">
            <a:extLst>
              <a:ext uri="{FF2B5EF4-FFF2-40B4-BE49-F238E27FC236}">
                <a16:creationId xmlns:a16="http://schemas.microsoft.com/office/drawing/2014/main" xmlns="" id="{09D00A47-1E57-574C-81ED-C53A0BEA1BAA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LOS 10 TEMAS QUE MÁS PREOCUPAN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Respuesta múltiple - % Total</a:t>
            </a:r>
            <a:endParaRPr lang="es-AR" sz="1200" dirty="0">
              <a:solidFill>
                <a:schemeClr val="tx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220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áfico 8">
            <a:extLst>
              <a:ext uri="{FF2B5EF4-FFF2-40B4-BE49-F238E27FC236}">
                <a16:creationId xmlns:a16="http://schemas.microsoft.com/office/drawing/2014/main" xmlns="" id="{00000000-0008-0000-0C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6679890"/>
              </p:ext>
            </p:extLst>
          </p:nvPr>
        </p:nvGraphicFramePr>
        <p:xfrm>
          <a:off x="3880129" y="650800"/>
          <a:ext cx="5263871" cy="4117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7">
            <a:extLst>
              <a:ext uri="{FF2B5EF4-FFF2-40B4-BE49-F238E27FC236}">
                <a16:creationId xmlns:a16="http://schemas.microsoft.com/office/drawing/2014/main" xmlns="" id="{00000000-0008-0000-0C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6499918"/>
              </p:ext>
            </p:extLst>
          </p:nvPr>
        </p:nvGraphicFramePr>
        <p:xfrm>
          <a:off x="-61635" y="650800"/>
          <a:ext cx="5161101" cy="4117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Google Shape;448;p18">
            <a:extLst>
              <a:ext uri="{FF2B5EF4-FFF2-40B4-BE49-F238E27FC236}">
                <a16:creationId xmlns:a16="http://schemas.microsoft.com/office/drawing/2014/main" xmlns="" id="{7264B6B6-F8E9-6940-8653-CB9D892717DD}"/>
              </a:ext>
            </a:extLst>
          </p:cNvPr>
          <p:cNvSpPr txBox="1"/>
          <p:nvPr/>
        </p:nvSpPr>
        <p:spPr>
          <a:xfrm>
            <a:off x="0" y="12901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LOS 10 TEMAS QUE MÁS PREOCUPAN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Respuesta múltiple - % Según voto legislativas 2025</a:t>
            </a:r>
            <a:endParaRPr lang="es-AR" sz="1200" dirty="0">
              <a:solidFill>
                <a:schemeClr val="tx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BDFD77D2-3DBD-FB4A-8228-348F4E88BFAB}"/>
              </a:ext>
            </a:extLst>
          </p:cNvPr>
          <p:cNvSpPr txBox="1"/>
          <p:nvPr/>
        </p:nvSpPr>
        <p:spPr>
          <a:xfrm>
            <a:off x="6926317" y="883289"/>
            <a:ext cx="18708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900" b="1" dirty="0">
                <a:solidFill>
                  <a:srgbClr val="00B0F0"/>
                </a:solidFill>
                <a:latin typeface="Avenir Next LT Pro" panose="020B0504020202020204" pitchFamily="34" charset="77"/>
              </a:rPr>
              <a:t>FUERZA PATRIA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EAD6E1E5-37F2-FC4C-9043-6A638A3BBC7B}"/>
              </a:ext>
            </a:extLst>
          </p:cNvPr>
          <p:cNvSpPr txBox="1"/>
          <p:nvPr/>
        </p:nvSpPr>
        <p:spPr>
          <a:xfrm>
            <a:off x="2721600" y="883289"/>
            <a:ext cx="1753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900" b="1" dirty="0">
                <a:solidFill>
                  <a:srgbClr val="7030A0"/>
                </a:solidFill>
                <a:latin typeface="Avenir Next LT Pro" panose="020B0504020202020204" pitchFamily="34" charset="77"/>
              </a:rPr>
              <a:t>LA LIBERTAD AVANZA</a:t>
            </a:r>
          </a:p>
        </p:txBody>
      </p:sp>
    </p:spTree>
    <p:extLst>
      <p:ext uri="{BB962C8B-B14F-4D97-AF65-F5344CB8AC3E}">
        <p14:creationId xmlns:p14="http://schemas.microsoft.com/office/powerpoint/2010/main" val="8009557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7C1998B-1C17-B3A5-7C90-CAB71195B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8" name="Imagen 7" descr="Texto&#10;&#10;El contenido generado por IA puede ser incorrecto.">
            <a:extLst>
              <a:ext uri="{FF2B5EF4-FFF2-40B4-BE49-F238E27FC236}">
                <a16:creationId xmlns:a16="http://schemas.microsoft.com/office/drawing/2014/main" xmlns="" id="{8DB64BAB-3F44-D3DE-665D-CEC8F66BF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60509"/>
            <a:ext cx="9144000" cy="320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476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"/>
          <p:cNvSpPr txBox="1"/>
          <p:nvPr/>
        </p:nvSpPr>
        <p:spPr>
          <a:xfrm>
            <a:off x="0" y="154621"/>
            <a:ext cx="9144000" cy="37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dirty="0">
                <a:solidFill>
                  <a:schemeClr val="accent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IMAGEN Y POSICIONAMIENTO DE LÍDERES POLÍTICOS</a:t>
            </a:r>
            <a:endParaRPr sz="1600" dirty="0">
              <a:solidFill>
                <a:schemeClr val="accent1"/>
              </a:solidFill>
              <a:latin typeface="Avenir Next LT Pro" panose="020B0504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9" name="Google Shape;329;p3"/>
          <p:cNvSpPr txBox="1"/>
          <p:nvPr/>
        </p:nvSpPr>
        <p:spPr>
          <a:xfrm>
            <a:off x="641651" y="816021"/>
            <a:ext cx="7860698" cy="374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Guillermo Francos, ex jefe de Gabinete de la administración de Milei, es el único dirigente con balance neto positivo (+5). 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El top tres de líderes políticos lo completan Patricia </a:t>
            </a:r>
            <a:r>
              <a:rPr lang="es-ES" sz="11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Bullrich</a:t>
            </a: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(43% de imagen positiva) y Myriam </a:t>
            </a:r>
            <a:r>
              <a:rPr lang="es-ES" sz="11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Bregman</a:t>
            </a: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(40%). El presidente Milei se ubica octavo con 35%, detrás de Mauricio y Jorge </a:t>
            </a:r>
            <a:r>
              <a:rPr lang="es-ES" sz="11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Macri</a:t>
            </a: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, y Axel </a:t>
            </a:r>
            <a:r>
              <a:rPr lang="es-ES" sz="11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Kicillof</a:t>
            </a: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, principales líderes opositores, los tres con 37% de aprobación.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la segmentación por voto, quienes favorecieron a LLA en las legislativas tienen a </a:t>
            </a:r>
            <a:r>
              <a:rPr lang="es-ES" sz="11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Bullrich</a:t>
            </a: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(88%), y luego a Milei, </a:t>
            </a:r>
            <a:r>
              <a:rPr lang="es-ES" sz="11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Santilli</a:t>
            </a: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y Francos (todos 78%) como favoritos, mientras que quienes eligieron la fórmula de FP valoran positivamente a </a:t>
            </a:r>
            <a:r>
              <a:rPr lang="es-ES" sz="11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Kicillof</a:t>
            </a: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(89%), </a:t>
            </a:r>
            <a:r>
              <a:rPr lang="es-ES" sz="11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Bregman</a:t>
            </a: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(86%) y Juan </a:t>
            </a:r>
            <a:r>
              <a:rPr lang="es-ES" sz="11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Grabois</a:t>
            </a: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(76%). </a:t>
            </a:r>
          </a:p>
        </p:txBody>
      </p:sp>
    </p:spTree>
    <p:extLst>
      <p:ext uri="{BB962C8B-B14F-4D97-AF65-F5344CB8AC3E}">
        <p14:creationId xmlns:p14="http://schemas.microsoft.com/office/powerpoint/2010/main" val="3109885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F7453059-B623-3FCB-3C6E-6A1C1AE8B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n 6" descr="Imagen que contiene oscuro, computadora, cerca, cuarto&#10;&#10;El contenido generado por IA puede ser incorrecto.">
            <a:extLst>
              <a:ext uri="{FF2B5EF4-FFF2-40B4-BE49-F238E27FC236}">
                <a16:creationId xmlns:a16="http://schemas.microsoft.com/office/drawing/2014/main" xmlns="" id="{19D333FB-52F4-3AFD-CECB-CAFF9B24CC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435" y="534044"/>
            <a:ext cx="3386084" cy="12607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A30BA6DA-0470-886A-5F98-B48D7D1FE2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owDiffused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40779" y="-138122"/>
            <a:ext cx="3777662" cy="51743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21" name="Google Shape;321;p2"/>
          <p:cNvSpPr txBox="1"/>
          <p:nvPr/>
        </p:nvSpPr>
        <p:spPr>
          <a:xfrm>
            <a:off x="621318" y="2245495"/>
            <a:ext cx="7994078" cy="1857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1" dirty="0">
                <a:solidFill>
                  <a:schemeClr val="lt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Datos correspondientes a la medición realizada</a:t>
            </a:r>
            <a:endParaRPr dirty="0">
              <a:latin typeface="Avenir Next LT Pro" panose="020B0504020202020204" pitchFamily="34" charset="77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1" dirty="0">
                <a:solidFill>
                  <a:schemeClr val="lt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forma online entre el 29 y el 31 de julio de 2026.</a:t>
            </a:r>
            <a:endParaRPr dirty="0">
              <a:latin typeface="Avenir Next LT Pro" panose="020B0504020202020204" pitchFamily="34" charset="77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b="1" dirty="0">
                <a:solidFill>
                  <a:schemeClr val="lt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Se incluyeron las respuestas de 800 encuestados, mayores de 18 años, de todo el país.</a:t>
            </a:r>
            <a:endParaRPr dirty="0">
              <a:latin typeface="Avenir Next LT Pro" panose="020B0504020202020204" pitchFamily="34" charset="77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3">
            <a:extLst>
              <a:ext uri="{FF2B5EF4-FFF2-40B4-BE49-F238E27FC236}">
                <a16:creationId xmlns:a16="http://schemas.microsoft.com/office/drawing/2014/main" xmlns="" id="{F08B4D1D-3309-4781-8E2A-7960BEF9DD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4824093"/>
              </p:ext>
            </p:extLst>
          </p:nvPr>
        </p:nvGraphicFramePr>
        <p:xfrm>
          <a:off x="3324864" y="1440708"/>
          <a:ext cx="5637697" cy="209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 descr="Un hombre con traje y corbata&#10;&#10;El contenido generado por IA puede ser incorrecto.">
            <a:extLst>
              <a:ext uri="{FF2B5EF4-FFF2-40B4-BE49-F238E27FC236}">
                <a16:creationId xmlns:a16="http://schemas.microsoft.com/office/drawing/2014/main" xmlns="" id="{8BA0DC6D-FDFA-2CB6-0DD6-0E15C0692C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073" r="25527" b="54924"/>
          <a:stretch>
            <a:fillRect/>
          </a:stretch>
        </p:blipFill>
        <p:spPr>
          <a:xfrm>
            <a:off x="1498626" y="1440708"/>
            <a:ext cx="1728045" cy="2318492"/>
          </a:xfrm>
          <a:prstGeom prst="rect">
            <a:avLst/>
          </a:prstGeom>
        </p:spPr>
      </p:pic>
      <p:sp>
        <p:nvSpPr>
          <p:cNvPr id="7" name="Google Shape;448;p18">
            <a:extLst>
              <a:ext uri="{FF2B5EF4-FFF2-40B4-BE49-F238E27FC236}">
                <a16:creationId xmlns:a16="http://schemas.microsoft.com/office/drawing/2014/main" xmlns="" id="{06523356-A876-DA46-BB3E-20E1E9FB4CCD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IMAGEN DE JAVIER MILEI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Tendencia desde agosto 2024</a:t>
            </a:r>
            <a:endParaRPr lang="es-AR" sz="1200" dirty="0">
              <a:solidFill>
                <a:schemeClr val="dk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0"/>
          <p:cNvSpPr txBox="1"/>
          <p:nvPr/>
        </p:nvSpPr>
        <p:spPr>
          <a:xfrm>
            <a:off x="4287112" y="3920689"/>
            <a:ext cx="927267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Positiva </a:t>
            </a:r>
            <a:r>
              <a:rPr lang="es-AR" sz="12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35</a:t>
            </a:r>
            <a:endParaRPr sz="1200" dirty="0">
              <a:solidFill>
                <a:srgbClr val="008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393" name="Google Shape;393;p10"/>
          <p:cNvSpPr txBox="1"/>
          <p:nvPr/>
        </p:nvSpPr>
        <p:spPr>
          <a:xfrm>
            <a:off x="7073449" y="3920689"/>
            <a:ext cx="98433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Negativa </a:t>
            </a:r>
            <a:r>
              <a:rPr lang="es-AR" sz="12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61</a:t>
            </a:r>
          </a:p>
        </p:txBody>
      </p:sp>
      <p:sp>
        <p:nvSpPr>
          <p:cNvPr id="13" name="13 CuadroTexto">
            <a:extLst>
              <a:ext uri="{FF2B5EF4-FFF2-40B4-BE49-F238E27FC236}">
                <a16:creationId xmlns:a16="http://schemas.microsoft.com/office/drawing/2014/main" xmlns="" id="{56B12AB4-D684-DB47-84A4-BB2633917F1A}"/>
              </a:ext>
            </a:extLst>
          </p:cNvPr>
          <p:cNvSpPr txBox="1"/>
          <p:nvPr/>
        </p:nvSpPr>
        <p:spPr>
          <a:xfrm>
            <a:off x="158134" y="1397134"/>
            <a:ext cx="1230931" cy="225547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rPr>
              <a:t>JULIO 2026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4" name="Google Shape;392;p10">
            <a:extLst>
              <a:ext uri="{FF2B5EF4-FFF2-40B4-BE49-F238E27FC236}">
                <a16:creationId xmlns:a16="http://schemas.microsoft.com/office/drawing/2014/main" xmlns="" id="{2F66D1B5-0DCF-2E48-B6BC-43FF1E2E37C3}"/>
              </a:ext>
            </a:extLst>
          </p:cNvPr>
          <p:cNvSpPr txBox="1"/>
          <p:nvPr/>
        </p:nvSpPr>
        <p:spPr>
          <a:xfrm>
            <a:off x="5464555" y="3936076"/>
            <a:ext cx="128164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BFBFBF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No responde </a:t>
            </a:r>
            <a:r>
              <a:rPr lang="es-AR" sz="1200" b="1" dirty="0">
                <a:solidFill>
                  <a:srgbClr val="BFBFBF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04</a:t>
            </a:r>
            <a:endParaRPr sz="1200" dirty="0">
              <a:solidFill>
                <a:srgbClr val="BFBFBF"/>
              </a:solidFill>
              <a:latin typeface="Avenir Next LT Pro" panose="020B0504020202020204" pitchFamily="34" charset="77"/>
            </a:endParaRPr>
          </a:p>
        </p:txBody>
      </p:sp>
      <mc:AlternateContent xmlns:mc="http://schemas.openxmlformats.org/markup-compatibility/2006">
        <mc:Choice xmlns="" xmlns:cx2="http://schemas.microsoft.com/office/drawing/2015/10/21/chartex" Requires="cx2">
          <p:graphicFrame>
            <p:nvGraphicFramePr>
              <p:cNvPr id="11" name="Chart 10">
                <a:extLst>
                  <a:ext uri="{FF2B5EF4-FFF2-40B4-BE49-F238E27FC236}">
                    <a16:creationId xmlns:a16="http://schemas.microsoft.com/office/drawing/2014/main" id="{5B03F7FB-A0CD-496D-865B-6B0F228A6959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4050627739"/>
                  </p:ext>
                </p:extLst>
              </p:nvPr>
            </p:nvGraphicFramePr>
            <p:xfrm>
              <a:off x="78129" y="1573496"/>
              <a:ext cx="1355910" cy="218570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>
          <p:pic>
            <p:nvPicPr>
              <p:cNvPr id="11" name="Chart 10">
                <a:extLst>
                  <a:ext uri="{FF2B5EF4-FFF2-40B4-BE49-F238E27FC236}">
                    <a16:creationId xmlns:a16="http://schemas.microsoft.com/office/drawing/2014/main" xmlns="" id="{5B03F7FB-A0CD-496D-865B-6B0F228A69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129" y="1573496"/>
                <a:ext cx="1355910" cy="218570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28282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áfico 3">
            <a:extLst>
              <a:ext uri="{FF2B5EF4-FFF2-40B4-BE49-F238E27FC236}">
                <a16:creationId xmlns:a16="http://schemas.microsoft.com/office/drawing/2014/main" xmlns="" id="{85D2C64A-A5A3-2B45-B593-C4E4FFCA23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9307172"/>
              </p:ext>
            </p:extLst>
          </p:nvPr>
        </p:nvGraphicFramePr>
        <p:xfrm>
          <a:off x="3401817" y="1404219"/>
          <a:ext cx="5558943" cy="2372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Imagen 2" descr="Un par de personas sonriendo&#10;&#10;El contenido generado por IA puede ser incorrecto.">
            <a:extLst>
              <a:ext uri="{FF2B5EF4-FFF2-40B4-BE49-F238E27FC236}">
                <a16:creationId xmlns:a16="http://schemas.microsoft.com/office/drawing/2014/main" xmlns="" id="{F76C93BE-E633-890E-DC90-1E4C88100E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53" r="3922" b="2271"/>
          <a:stretch>
            <a:fillRect/>
          </a:stretch>
        </p:blipFill>
        <p:spPr>
          <a:xfrm>
            <a:off x="1467099" y="1415976"/>
            <a:ext cx="1736476" cy="2361213"/>
          </a:xfrm>
          <a:prstGeom prst="rect">
            <a:avLst/>
          </a:prstGeom>
        </p:spPr>
      </p:pic>
      <p:sp>
        <p:nvSpPr>
          <p:cNvPr id="8" name="Google Shape;392;p10">
            <a:extLst>
              <a:ext uri="{FF2B5EF4-FFF2-40B4-BE49-F238E27FC236}">
                <a16:creationId xmlns:a16="http://schemas.microsoft.com/office/drawing/2014/main" xmlns="" id="{BBD0248F-5049-27E6-90F6-065F0F810009}"/>
              </a:ext>
            </a:extLst>
          </p:cNvPr>
          <p:cNvSpPr txBox="1"/>
          <p:nvPr/>
        </p:nvSpPr>
        <p:spPr>
          <a:xfrm>
            <a:off x="4295822" y="3913489"/>
            <a:ext cx="927267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Positiva </a:t>
            </a:r>
            <a:r>
              <a:rPr lang="es-AR" sz="12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28</a:t>
            </a:r>
            <a:endParaRPr sz="1200" dirty="0">
              <a:solidFill>
                <a:srgbClr val="008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1" name="Google Shape;393;p10">
            <a:extLst>
              <a:ext uri="{FF2B5EF4-FFF2-40B4-BE49-F238E27FC236}">
                <a16:creationId xmlns:a16="http://schemas.microsoft.com/office/drawing/2014/main" xmlns="" id="{666F0FDD-2CF2-B425-F41F-3F4722066D26}"/>
              </a:ext>
            </a:extLst>
          </p:cNvPr>
          <p:cNvSpPr txBox="1"/>
          <p:nvPr/>
        </p:nvSpPr>
        <p:spPr>
          <a:xfrm>
            <a:off x="7302881" y="3913488"/>
            <a:ext cx="98433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Negativa </a:t>
            </a:r>
            <a:r>
              <a:rPr lang="es-AR" sz="12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62</a:t>
            </a:r>
          </a:p>
        </p:txBody>
      </p:sp>
      <p:sp>
        <p:nvSpPr>
          <p:cNvPr id="12" name="Google Shape;392;p10">
            <a:extLst>
              <a:ext uri="{FF2B5EF4-FFF2-40B4-BE49-F238E27FC236}">
                <a16:creationId xmlns:a16="http://schemas.microsoft.com/office/drawing/2014/main" xmlns="" id="{7D94AD4D-CC94-E656-D96C-8EC2E10C0389}"/>
              </a:ext>
            </a:extLst>
          </p:cNvPr>
          <p:cNvSpPr txBox="1"/>
          <p:nvPr/>
        </p:nvSpPr>
        <p:spPr>
          <a:xfrm>
            <a:off x="5707120" y="3928876"/>
            <a:ext cx="123203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BFBFBF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No responde </a:t>
            </a:r>
            <a:r>
              <a:rPr lang="es-AR" sz="1200" b="1" dirty="0">
                <a:solidFill>
                  <a:srgbClr val="BFBFBF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10</a:t>
            </a:r>
            <a:endParaRPr sz="1200" dirty="0">
              <a:solidFill>
                <a:srgbClr val="BFBFBF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7" name="Google Shape;448;p18">
            <a:extLst>
              <a:ext uri="{FF2B5EF4-FFF2-40B4-BE49-F238E27FC236}">
                <a16:creationId xmlns:a16="http://schemas.microsoft.com/office/drawing/2014/main" xmlns="" id="{06523356-A876-DA46-BB3E-20E1E9FB4CCD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IMAGEN DE VICTORIA VILLARRUEL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Tendencia desde agosto 2024</a:t>
            </a:r>
            <a:endParaRPr lang="es-AR" sz="1200" dirty="0">
              <a:solidFill>
                <a:schemeClr val="dk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19" name="13 CuadroTexto">
            <a:extLst>
              <a:ext uri="{FF2B5EF4-FFF2-40B4-BE49-F238E27FC236}">
                <a16:creationId xmlns:a16="http://schemas.microsoft.com/office/drawing/2014/main" xmlns="" id="{E5C1F38C-EA9B-3D94-CEA2-218E0F967F5E}"/>
              </a:ext>
            </a:extLst>
          </p:cNvPr>
          <p:cNvSpPr txBox="1"/>
          <p:nvPr/>
        </p:nvSpPr>
        <p:spPr>
          <a:xfrm>
            <a:off x="140184" y="1404219"/>
            <a:ext cx="1230931" cy="225547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rPr>
              <a:t>JULIO 2026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  <mc:AlternateContent xmlns:mc="http://schemas.openxmlformats.org/markup-compatibility/2006">
        <mc:Choice xmlns="" xmlns:cx2="http://schemas.microsoft.com/office/drawing/2015/10/21/chartex" Requires="cx2">
          <p:graphicFrame>
            <p:nvGraphicFramePr>
              <p:cNvPr id="14" name="Chart 13">
                <a:extLst>
                  <a:ext uri="{FF2B5EF4-FFF2-40B4-BE49-F238E27FC236}">
                    <a16:creationId xmlns:a16="http://schemas.microsoft.com/office/drawing/2014/main" id="{ED579549-4AAB-0E4A-B4BE-E1186AB2674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992661609"/>
                  </p:ext>
                </p:extLst>
              </p:nvPr>
            </p:nvGraphicFramePr>
            <p:xfrm>
              <a:off x="47307" y="1708150"/>
              <a:ext cx="1416683" cy="220533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>
          <p:pic>
            <p:nvPicPr>
              <p:cNvPr id="14" name="Chart 13">
                <a:extLst>
                  <a:ext uri="{FF2B5EF4-FFF2-40B4-BE49-F238E27FC236}">
                    <a16:creationId xmlns:a16="http://schemas.microsoft.com/office/drawing/2014/main" xmlns="" id="{ED579549-4AAB-0E4A-B4BE-E1186AB2674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307" y="1708150"/>
                <a:ext cx="1416683" cy="220533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600164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áfico 3">
            <a:extLst>
              <a:ext uri="{FF2B5EF4-FFF2-40B4-BE49-F238E27FC236}">
                <a16:creationId xmlns:a16="http://schemas.microsoft.com/office/drawing/2014/main" xmlns="" id="{5DDB9BF4-8694-9B49-95B3-237A01A012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328163"/>
              </p:ext>
            </p:extLst>
          </p:nvPr>
        </p:nvGraphicFramePr>
        <p:xfrm>
          <a:off x="3301638" y="599439"/>
          <a:ext cx="5567807" cy="3193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>
        <mc:Choice xmlns="" xmlns:cx2="http://schemas.microsoft.com/office/drawing/2015/10/21/chartex" Requires="cx2">
          <p:graphicFrame>
            <p:nvGraphicFramePr>
              <p:cNvPr id="13" name="Chart 12">
                <a:extLst>
                  <a:ext uri="{FF2B5EF4-FFF2-40B4-BE49-F238E27FC236}">
                    <a16:creationId xmlns:a16="http://schemas.microsoft.com/office/drawing/2014/main" id="{32467375-95C7-1747-AB6D-90FD816D169A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9850857"/>
                  </p:ext>
                </p:extLst>
              </p:nvPr>
            </p:nvGraphicFramePr>
            <p:xfrm>
              <a:off x="140184" y="1537199"/>
              <a:ext cx="1230931" cy="238329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13" name="Chart 12">
                <a:extLst>
                  <a:ext uri="{FF2B5EF4-FFF2-40B4-BE49-F238E27FC236}">
                    <a16:creationId xmlns:a16="http://schemas.microsoft.com/office/drawing/2014/main" xmlns="" id="{32467375-95C7-1747-AB6D-90FD816D16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184" y="1537199"/>
                <a:ext cx="1230931" cy="2383296"/>
              </a:xfrm>
              <a:prstGeom prst="rect">
                <a:avLst/>
              </a:prstGeom>
            </p:spPr>
          </p:pic>
        </mc:Fallback>
      </mc:AlternateContent>
      <p:pic>
        <p:nvPicPr>
          <p:cNvPr id="20" name="Imagen 19" descr="Mujer sonriendo con un traje de color negro&#10;&#10;El contenido generado por IA puede ser incorrecto.">
            <a:extLst>
              <a:ext uri="{FF2B5EF4-FFF2-40B4-BE49-F238E27FC236}">
                <a16:creationId xmlns:a16="http://schemas.microsoft.com/office/drawing/2014/main" xmlns="" id="{B8CA3A4F-1490-E22F-9DDB-7B194F2DE67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2858" r="12858"/>
          <a:stretch>
            <a:fillRect/>
          </a:stretch>
        </p:blipFill>
        <p:spPr>
          <a:xfrm>
            <a:off x="1467098" y="1426556"/>
            <a:ext cx="1738557" cy="2340425"/>
          </a:xfrm>
          <a:prstGeom prst="rect">
            <a:avLst/>
          </a:prstGeom>
        </p:spPr>
      </p:pic>
      <p:sp>
        <p:nvSpPr>
          <p:cNvPr id="7" name="Google Shape;448;p18">
            <a:extLst>
              <a:ext uri="{FF2B5EF4-FFF2-40B4-BE49-F238E27FC236}">
                <a16:creationId xmlns:a16="http://schemas.microsoft.com/office/drawing/2014/main" xmlns="" id="{06523356-A876-DA46-BB3E-20E1E9FB4CCD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IMAGEN DE PATRICIA BULLRICH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Tendencia desde agosto 2024</a:t>
            </a:r>
            <a:endParaRPr lang="es-AR" sz="1200" dirty="0">
              <a:solidFill>
                <a:schemeClr val="dk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392;p10">
            <a:extLst>
              <a:ext uri="{FF2B5EF4-FFF2-40B4-BE49-F238E27FC236}">
                <a16:creationId xmlns:a16="http://schemas.microsoft.com/office/drawing/2014/main" xmlns="" id="{E04EEFDC-F247-9CB5-7997-999817897F02}"/>
              </a:ext>
            </a:extLst>
          </p:cNvPr>
          <p:cNvSpPr txBox="1"/>
          <p:nvPr/>
        </p:nvSpPr>
        <p:spPr>
          <a:xfrm>
            <a:off x="4266000" y="3920495"/>
            <a:ext cx="927267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Positiva </a:t>
            </a:r>
            <a:r>
              <a:rPr lang="es-AR" sz="12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43</a:t>
            </a:r>
            <a:endParaRPr sz="1200" dirty="0">
              <a:solidFill>
                <a:srgbClr val="008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0" name="Google Shape;393;p10">
            <a:extLst>
              <a:ext uri="{FF2B5EF4-FFF2-40B4-BE49-F238E27FC236}">
                <a16:creationId xmlns:a16="http://schemas.microsoft.com/office/drawing/2014/main" xmlns="" id="{549EBD85-5C4E-CA73-B9CB-12EA5A833ABC}"/>
              </a:ext>
            </a:extLst>
          </p:cNvPr>
          <p:cNvSpPr txBox="1"/>
          <p:nvPr/>
        </p:nvSpPr>
        <p:spPr>
          <a:xfrm>
            <a:off x="7094381" y="3909158"/>
            <a:ext cx="98433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Negativa </a:t>
            </a:r>
            <a:r>
              <a:rPr lang="es-AR" sz="12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53</a:t>
            </a:r>
          </a:p>
        </p:txBody>
      </p:sp>
      <p:sp>
        <p:nvSpPr>
          <p:cNvPr id="15" name="Google Shape;392;p10">
            <a:extLst>
              <a:ext uri="{FF2B5EF4-FFF2-40B4-BE49-F238E27FC236}">
                <a16:creationId xmlns:a16="http://schemas.microsoft.com/office/drawing/2014/main" xmlns="" id="{01092EBC-F3AB-ECC6-3E33-341C7FEE1C7A}"/>
              </a:ext>
            </a:extLst>
          </p:cNvPr>
          <p:cNvSpPr txBox="1"/>
          <p:nvPr/>
        </p:nvSpPr>
        <p:spPr>
          <a:xfrm>
            <a:off x="5514428" y="3931554"/>
            <a:ext cx="1219727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BFBFBF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No responde </a:t>
            </a:r>
            <a:r>
              <a:rPr lang="es-AR" sz="1200" b="1" dirty="0">
                <a:solidFill>
                  <a:srgbClr val="BFBFBF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04</a:t>
            </a:r>
            <a:endParaRPr sz="1200" dirty="0">
              <a:solidFill>
                <a:srgbClr val="BFBFBF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6" name="13 CuadroTexto">
            <a:extLst>
              <a:ext uri="{FF2B5EF4-FFF2-40B4-BE49-F238E27FC236}">
                <a16:creationId xmlns:a16="http://schemas.microsoft.com/office/drawing/2014/main" xmlns="" id="{20FA2437-311A-851B-8AB0-55B9EC2E9690}"/>
              </a:ext>
            </a:extLst>
          </p:cNvPr>
          <p:cNvSpPr txBox="1"/>
          <p:nvPr/>
        </p:nvSpPr>
        <p:spPr>
          <a:xfrm>
            <a:off x="140184" y="1391660"/>
            <a:ext cx="1230931" cy="225547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lvl="0" algn="ctr">
              <a:buClrTx/>
              <a:defRPr/>
            </a:pPr>
            <a:r>
              <a:rPr lang="es-ES" sz="1100" b="1" kern="1200" dirty="0">
                <a:solidFill>
                  <a:prstClr val="black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JULIO</a:t>
            </a:r>
            <a:r>
              <a:rPr kumimoji="0" lang="es-E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rPr>
              <a:t> 2026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2361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3">
            <a:extLst>
              <a:ext uri="{FF2B5EF4-FFF2-40B4-BE49-F238E27FC236}">
                <a16:creationId xmlns:a16="http://schemas.microsoft.com/office/drawing/2014/main" xmlns="" id="{B1685695-16CE-694E-927E-B2E777D0DA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0492115"/>
              </p:ext>
            </p:extLst>
          </p:nvPr>
        </p:nvGraphicFramePr>
        <p:xfrm>
          <a:off x="3298078" y="580650"/>
          <a:ext cx="5703915" cy="3190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9" name="Imagen 18" descr="Un grupo de jóvenes posando para una foto&#10;&#10;El contenido generado por IA puede ser incorrecto.">
            <a:extLst>
              <a:ext uri="{FF2B5EF4-FFF2-40B4-BE49-F238E27FC236}">
                <a16:creationId xmlns:a16="http://schemas.microsoft.com/office/drawing/2014/main" xmlns="" id="{3D45C4C0-AB69-660A-452A-7BEE3506FA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448" t="3731" r="33564" b="16708"/>
          <a:stretch>
            <a:fillRect/>
          </a:stretch>
        </p:blipFill>
        <p:spPr>
          <a:xfrm>
            <a:off x="1478948" y="1433701"/>
            <a:ext cx="1728046" cy="2340288"/>
          </a:xfrm>
          <a:prstGeom prst="rect">
            <a:avLst/>
          </a:prstGeom>
        </p:spPr>
      </p:pic>
      <p:sp>
        <p:nvSpPr>
          <p:cNvPr id="7" name="Google Shape;448;p18">
            <a:extLst>
              <a:ext uri="{FF2B5EF4-FFF2-40B4-BE49-F238E27FC236}">
                <a16:creationId xmlns:a16="http://schemas.microsoft.com/office/drawing/2014/main" xmlns="" id="{06523356-A876-DA46-BB3E-20E1E9FB4CCD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IMAGEN DE CRISTINA KIRCHNER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Tendencia desde agosto 2024</a:t>
            </a:r>
            <a:endParaRPr lang="es-AR" sz="1200" dirty="0">
              <a:solidFill>
                <a:schemeClr val="dk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392;p10">
            <a:extLst>
              <a:ext uri="{FF2B5EF4-FFF2-40B4-BE49-F238E27FC236}">
                <a16:creationId xmlns:a16="http://schemas.microsoft.com/office/drawing/2014/main" xmlns="" id="{3D4567CA-40A4-AF5F-905A-543511609BE8}"/>
              </a:ext>
            </a:extLst>
          </p:cNvPr>
          <p:cNvSpPr txBox="1"/>
          <p:nvPr/>
        </p:nvSpPr>
        <p:spPr>
          <a:xfrm>
            <a:off x="4327200" y="3915415"/>
            <a:ext cx="927267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Positiva </a:t>
            </a:r>
            <a:r>
              <a:rPr lang="es-AR" sz="12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29</a:t>
            </a:r>
            <a:endParaRPr sz="1200" dirty="0">
              <a:solidFill>
                <a:srgbClr val="008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1" name="Google Shape;393;p10">
            <a:extLst>
              <a:ext uri="{FF2B5EF4-FFF2-40B4-BE49-F238E27FC236}">
                <a16:creationId xmlns:a16="http://schemas.microsoft.com/office/drawing/2014/main" xmlns="" id="{A544863D-7DD4-5298-D1C0-BA6772B33535}"/>
              </a:ext>
            </a:extLst>
          </p:cNvPr>
          <p:cNvSpPr txBox="1"/>
          <p:nvPr/>
        </p:nvSpPr>
        <p:spPr>
          <a:xfrm>
            <a:off x="7089016" y="3915415"/>
            <a:ext cx="98433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Negativa </a:t>
            </a:r>
            <a:r>
              <a:rPr lang="es-AR" sz="12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65</a:t>
            </a:r>
          </a:p>
        </p:txBody>
      </p:sp>
      <p:sp>
        <p:nvSpPr>
          <p:cNvPr id="12" name="Google Shape;392;p10">
            <a:extLst>
              <a:ext uri="{FF2B5EF4-FFF2-40B4-BE49-F238E27FC236}">
                <a16:creationId xmlns:a16="http://schemas.microsoft.com/office/drawing/2014/main" xmlns="" id="{7852D04E-552F-A257-8CB7-6E77B226BB16}"/>
              </a:ext>
            </a:extLst>
          </p:cNvPr>
          <p:cNvSpPr txBox="1"/>
          <p:nvPr/>
        </p:nvSpPr>
        <p:spPr>
          <a:xfrm>
            <a:off x="5493407" y="3926474"/>
            <a:ext cx="1242389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BFBFBF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No responde </a:t>
            </a:r>
            <a:r>
              <a:rPr lang="es-AR" sz="1200" b="1" dirty="0">
                <a:solidFill>
                  <a:srgbClr val="BFBFBF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06</a:t>
            </a:r>
            <a:endParaRPr sz="1200" dirty="0">
              <a:solidFill>
                <a:srgbClr val="BFBFBF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5" name="13 CuadroTexto">
            <a:extLst>
              <a:ext uri="{FF2B5EF4-FFF2-40B4-BE49-F238E27FC236}">
                <a16:creationId xmlns:a16="http://schemas.microsoft.com/office/drawing/2014/main" xmlns="" id="{48E21B12-1A9F-63C1-D25C-3ACA904CDFCF}"/>
              </a:ext>
            </a:extLst>
          </p:cNvPr>
          <p:cNvSpPr txBox="1"/>
          <p:nvPr/>
        </p:nvSpPr>
        <p:spPr>
          <a:xfrm>
            <a:off x="156933" y="1391660"/>
            <a:ext cx="1230931" cy="225547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lvl="0" algn="ctr">
              <a:buClrTx/>
              <a:defRPr/>
            </a:pPr>
            <a:r>
              <a:rPr lang="es-ES" sz="1100" b="1" kern="1200" dirty="0">
                <a:solidFill>
                  <a:prstClr val="black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JULIO</a:t>
            </a:r>
            <a:r>
              <a:rPr kumimoji="0" lang="es-E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rPr>
              <a:t> 2026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  <mc:AlternateContent xmlns:mc="http://schemas.openxmlformats.org/markup-compatibility/2006">
        <mc:Choice xmlns="" xmlns:cx2="http://schemas.microsoft.com/office/drawing/2015/10/21/chartex" Requires="cx2">
          <p:graphicFrame>
            <p:nvGraphicFramePr>
              <p:cNvPr id="14" name="Chart 13">
                <a:extLst>
                  <a:ext uri="{FF2B5EF4-FFF2-40B4-BE49-F238E27FC236}">
                    <a16:creationId xmlns:a16="http://schemas.microsoft.com/office/drawing/2014/main" id="{F8B1032B-9FD4-7042-9FFF-1345E535BE18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314680886"/>
                  </p:ext>
                </p:extLst>
              </p:nvPr>
            </p:nvGraphicFramePr>
            <p:xfrm>
              <a:off x="-39632" y="1569543"/>
              <a:ext cx="1541521" cy="235693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>
          <p:pic>
            <p:nvPicPr>
              <p:cNvPr id="14" name="Chart 13">
                <a:extLst>
                  <a:ext uri="{FF2B5EF4-FFF2-40B4-BE49-F238E27FC236}">
                    <a16:creationId xmlns:a16="http://schemas.microsoft.com/office/drawing/2014/main" xmlns="" id="{F8B1032B-9FD4-7042-9FFF-1345E535BE1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39632" y="1569543"/>
                <a:ext cx="1541521" cy="235693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95639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áfico 3">
            <a:extLst>
              <a:ext uri="{FF2B5EF4-FFF2-40B4-BE49-F238E27FC236}">
                <a16:creationId xmlns:a16="http://schemas.microsoft.com/office/drawing/2014/main" xmlns="" id="{21EDCDA1-19BF-4041-8BB9-49479C51CE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550020"/>
              </p:ext>
            </p:extLst>
          </p:nvPr>
        </p:nvGraphicFramePr>
        <p:xfrm>
          <a:off x="3305089" y="616844"/>
          <a:ext cx="5614592" cy="319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1" name="Imagen 20" descr="Cara de un hombre con traje y corbata&#10;&#10;El contenido generado por IA puede ser incorrecto.">
            <a:extLst>
              <a:ext uri="{FF2B5EF4-FFF2-40B4-BE49-F238E27FC236}">
                <a16:creationId xmlns:a16="http://schemas.microsoft.com/office/drawing/2014/main" xmlns="" id="{5C0709F7-BFA5-1B8B-8346-1473C2232C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0255"/>
          <a:stretch>
            <a:fillRect/>
          </a:stretch>
        </p:blipFill>
        <p:spPr>
          <a:xfrm>
            <a:off x="1467098" y="1417124"/>
            <a:ext cx="1745564" cy="2349858"/>
          </a:xfrm>
          <a:prstGeom prst="rect">
            <a:avLst/>
          </a:prstGeom>
        </p:spPr>
      </p:pic>
      <p:sp>
        <p:nvSpPr>
          <p:cNvPr id="7" name="Google Shape;448;p18">
            <a:extLst>
              <a:ext uri="{FF2B5EF4-FFF2-40B4-BE49-F238E27FC236}">
                <a16:creationId xmlns:a16="http://schemas.microsoft.com/office/drawing/2014/main" xmlns="" id="{06523356-A876-DA46-BB3E-20E1E9FB4CCD}"/>
              </a:ext>
            </a:extLst>
          </p:cNvPr>
          <p:cNvSpPr txBox="1"/>
          <p:nvPr/>
        </p:nvSpPr>
        <p:spPr>
          <a:xfrm>
            <a:off x="0" y="156700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IMAGEN DE AXEL KICILLOF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Tendencia desde agosto 2024</a:t>
            </a:r>
            <a:endParaRPr lang="es-AR" sz="1200" dirty="0">
              <a:solidFill>
                <a:schemeClr val="dk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392;p10">
            <a:extLst>
              <a:ext uri="{FF2B5EF4-FFF2-40B4-BE49-F238E27FC236}">
                <a16:creationId xmlns:a16="http://schemas.microsoft.com/office/drawing/2014/main" xmlns="" id="{6675B96E-F64E-CCF2-8C33-B400612B47E8}"/>
              </a:ext>
            </a:extLst>
          </p:cNvPr>
          <p:cNvSpPr txBox="1"/>
          <p:nvPr/>
        </p:nvSpPr>
        <p:spPr>
          <a:xfrm>
            <a:off x="4265258" y="3956689"/>
            <a:ext cx="927267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Positiva </a:t>
            </a:r>
            <a:r>
              <a:rPr lang="es-AR" sz="1200" b="1" dirty="0">
                <a:solidFill>
                  <a:srgbClr val="008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37</a:t>
            </a:r>
            <a:endParaRPr sz="1200" dirty="0">
              <a:solidFill>
                <a:srgbClr val="008000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0" name="Google Shape;393;p10">
            <a:extLst>
              <a:ext uri="{FF2B5EF4-FFF2-40B4-BE49-F238E27FC236}">
                <a16:creationId xmlns:a16="http://schemas.microsoft.com/office/drawing/2014/main" xmlns="" id="{E7945D68-8B44-9D62-6297-EB496F28ADB8}"/>
              </a:ext>
            </a:extLst>
          </p:cNvPr>
          <p:cNvSpPr txBox="1"/>
          <p:nvPr/>
        </p:nvSpPr>
        <p:spPr>
          <a:xfrm>
            <a:off x="7083129" y="3956689"/>
            <a:ext cx="98433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Negativa </a:t>
            </a:r>
            <a:r>
              <a:rPr lang="es-AR" sz="1200" b="1" dirty="0">
                <a:solidFill>
                  <a:srgbClr val="AA0000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60</a:t>
            </a:r>
          </a:p>
        </p:txBody>
      </p:sp>
      <p:sp>
        <p:nvSpPr>
          <p:cNvPr id="14" name="Google Shape;392;p10">
            <a:extLst>
              <a:ext uri="{FF2B5EF4-FFF2-40B4-BE49-F238E27FC236}">
                <a16:creationId xmlns:a16="http://schemas.microsoft.com/office/drawing/2014/main" xmlns="" id="{6D1B313F-34CC-E54E-23C9-78F67E7ADDA3}"/>
              </a:ext>
            </a:extLst>
          </p:cNvPr>
          <p:cNvSpPr txBox="1"/>
          <p:nvPr/>
        </p:nvSpPr>
        <p:spPr>
          <a:xfrm>
            <a:off x="5479935" y="3972076"/>
            <a:ext cx="125051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000" b="1" dirty="0">
                <a:solidFill>
                  <a:srgbClr val="BFBFBF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No responde </a:t>
            </a:r>
            <a:r>
              <a:rPr lang="es-AR" sz="1200" b="1" dirty="0">
                <a:solidFill>
                  <a:srgbClr val="BFBFBF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03</a:t>
            </a:r>
            <a:endParaRPr sz="1200" dirty="0">
              <a:solidFill>
                <a:srgbClr val="BFBFBF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7" name="13 CuadroTexto">
            <a:extLst>
              <a:ext uri="{FF2B5EF4-FFF2-40B4-BE49-F238E27FC236}">
                <a16:creationId xmlns:a16="http://schemas.microsoft.com/office/drawing/2014/main" xmlns="" id="{D054858B-7DFB-8091-395D-B0AC9CBA4780}"/>
              </a:ext>
            </a:extLst>
          </p:cNvPr>
          <p:cNvSpPr txBox="1"/>
          <p:nvPr/>
        </p:nvSpPr>
        <p:spPr>
          <a:xfrm>
            <a:off x="143740" y="1401338"/>
            <a:ext cx="1230931" cy="225547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lvl="0" algn="ctr">
              <a:buClrTx/>
              <a:defRPr/>
            </a:pPr>
            <a:r>
              <a:rPr lang="es-ES" sz="1100" b="1" kern="1200" dirty="0">
                <a:solidFill>
                  <a:prstClr val="black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JULIO</a:t>
            </a:r>
            <a:r>
              <a:rPr kumimoji="0" lang="es-E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B0504020202020204" pitchFamily="34" charset="0"/>
                <a:ea typeface="Microsoft YaHei UI" panose="020B0503020204020204" pitchFamily="34" charset="-122"/>
                <a:cs typeface="+mn-cs"/>
              </a:rPr>
              <a:t> 2026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  <mc:AlternateContent xmlns:mc="http://schemas.openxmlformats.org/markup-compatibility/2006">
        <mc:Choice xmlns="" xmlns:cx2="http://schemas.microsoft.com/office/drawing/2015/10/21/chartex" Requires="cx2">
          <p:graphicFrame>
            <p:nvGraphicFramePr>
              <p:cNvPr id="13" name="Chart 12">
                <a:extLst>
                  <a:ext uri="{FF2B5EF4-FFF2-40B4-BE49-F238E27FC236}">
                    <a16:creationId xmlns:a16="http://schemas.microsoft.com/office/drawing/2014/main" id="{363F591E-3C07-C548-9ECA-B10C8B5D23F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39301399"/>
                  </p:ext>
                </p:extLst>
              </p:nvPr>
            </p:nvGraphicFramePr>
            <p:xfrm>
              <a:off x="38537" y="1545022"/>
              <a:ext cx="1408003" cy="239872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>
          <p:pic>
            <p:nvPicPr>
              <p:cNvPr id="13" name="Chart 12">
                <a:extLst>
                  <a:ext uri="{FF2B5EF4-FFF2-40B4-BE49-F238E27FC236}">
                    <a16:creationId xmlns:a16="http://schemas.microsoft.com/office/drawing/2014/main" xmlns="" id="{363F591E-3C07-C548-9ECA-B10C8B5D23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8537" y="1545022"/>
                <a:ext cx="1408003" cy="239872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07568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áfico 2">
            <a:extLst>
              <a:ext uri="{FF2B5EF4-FFF2-40B4-BE49-F238E27FC236}">
                <a16:creationId xmlns:a16="http://schemas.microsoft.com/office/drawing/2014/main" xmlns="" id="{18717CC9-2844-9642-A893-4D5ACA7B15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5415544"/>
              </p:ext>
            </p:extLst>
          </p:nvPr>
        </p:nvGraphicFramePr>
        <p:xfrm>
          <a:off x="480157" y="598572"/>
          <a:ext cx="7149317" cy="3911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xmlns="" id="{FBC642CB-2AAA-3FEF-6F6D-94F904E55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719585"/>
              </p:ext>
            </p:extLst>
          </p:nvPr>
        </p:nvGraphicFramePr>
        <p:xfrm>
          <a:off x="7629475" y="455622"/>
          <a:ext cx="818922" cy="390606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18922">
                  <a:extLst>
                    <a:ext uri="{9D8B030D-6E8A-4147-A177-3AD203B41FA5}">
                      <a16:colId xmlns:a16="http://schemas.microsoft.com/office/drawing/2014/main" xmlns="" val="1788203849"/>
                    </a:ext>
                  </a:extLst>
                </a:gridCol>
              </a:tblGrid>
              <a:tr h="276745">
                <a:tc>
                  <a:txBody>
                    <a:bodyPr/>
                    <a:lstStyle/>
                    <a:p>
                      <a:pPr algn="ctr"/>
                      <a:r>
                        <a:rPr lang="es-AR" sz="900" dirty="0">
                          <a:solidFill>
                            <a:schemeClr val="tx1"/>
                          </a:solidFill>
                          <a:latin typeface="Avenir Next LT Pro" panose="020B0504020202020204" pitchFamily="34" charset="0"/>
                        </a:rPr>
                        <a:t>i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57940229"/>
                  </a:ext>
                </a:extLst>
              </a:tr>
              <a:tr h="202373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s-ES" sz="900" b="1" i="0" u="none" strike="noStrike" cap="none" noProof="0" dirty="0">
                          <a:solidFill>
                            <a:srgbClr val="008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+5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9345734"/>
                  </a:ext>
                </a:extLst>
              </a:tr>
              <a:tr h="202373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7401456"/>
                  </a:ext>
                </a:extLst>
              </a:tr>
              <a:tr h="189753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4375475"/>
                  </a:ext>
                </a:extLst>
              </a:tr>
              <a:tr h="198587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3096770"/>
                  </a:ext>
                </a:extLst>
              </a:tr>
              <a:tr h="19978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-23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21158091"/>
                  </a:ext>
                </a:extLst>
              </a:tr>
              <a:tr h="206219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-19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0434336"/>
                  </a:ext>
                </a:extLst>
              </a:tr>
              <a:tr h="206219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3580767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-26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5095086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-25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0641492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-29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1381165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-28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0906534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-36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231313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-34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4247001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-30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9287569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-22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2086290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-41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19747938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1787484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-21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1267549"/>
                  </a:ext>
                </a:extLst>
              </a:tr>
              <a:tr h="185334">
                <a:tc>
                  <a:txBody>
                    <a:bodyPr/>
                    <a:lstStyle/>
                    <a:p>
                      <a:pPr marR="0" algn="ct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sz="900" b="1" i="0" u="none" strike="noStrike" cap="none" dirty="0">
                          <a:solidFill>
                            <a:srgbClr val="A50000"/>
                          </a:solidFill>
                          <a:effectLst/>
                          <a:latin typeface="Avenir Next LT Pro" panose="020B0504020202020204" pitchFamily="34" charset="0"/>
                          <a:ea typeface="+mn-ea"/>
                          <a:cs typeface="+mn-cs"/>
                          <a:sym typeface="Arial"/>
                        </a:rPr>
                        <a:t>-30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5250887"/>
                  </a:ext>
                </a:extLst>
              </a:tr>
            </a:tbl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B22B5144-BF28-9B33-84E3-0CBACFD970E1}"/>
              </a:ext>
            </a:extLst>
          </p:cNvPr>
          <p:cNvSpPr/>
          <p:nvPr/>
        </p:nvSpPr>
        <p:spPr>
          <a:xfrm>
            <a:off x="7812360" y="411510"/>
            <a:ext cx="720080" cy="3024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97E0CA8D-A438-9974-A8BE-B780146FB0A3}"/>
              </a:ext>
            </a:extLst>
          </p:cNvPr>
          <p:cNvSpPr txBox="1"/>
          <p:nvPr/>
        </p:nvSpPr>
        <p:spPr>
          <a:xfrm>
            <a:off x="7600197" y="483518"/>
            <a:ext cx="9015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 panose="020B0804020202020204" pitchFamily="34" charset="0"/>
                <a:ea typeface="+mn-ea"/>
                <a:cs typeface="Arial"/>
                <a:sym typeface="Arial"/>
              </a:rPr>
              <a:t>BALANCE</a:t>
            </a:r>
          </a:p>
        </p:txBody>
      </p:sp>
      <p:sp>
        <p:nvSpPr>
          <p:cNvPr id="11" name="Google Shape;392;p10">
            <a:extLst>
              <a:ext uri="{FF2B5EF4-FFF2-40B4-BE49-F238E27FC236}">
                <a16:creationId xmlns:a16="http://schemas.microsoft.com/office/drawing/2014/main" xmlns="" id="{F3D17E5F-07E8-6A4E-9EAB-0590F10F7CE0}"/>
              </a:ext>
            </a:extLst>
          </p:cNvPr>
          <p:cNvSpPr txBox="1"/>
          <p:nvPr/>
        </p:nvSpPr>
        <p:spPr>
          <a:xfrm>
            <a:off x="2978950" y="4474251"/>
            <a:ext cx="743351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Positiva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venir Next LT Pro" panose="020B0504020202020204" pitchFamily="34" charset="77"/>
              <a:cs typeface="Arial"/>
              <a:sym typeface="Arial"/>
            </a:endParaRPr>
          </a:p>
        </p:txBody>
      </p:sp>
      <p:sp>
        <p:nvSpPr>
          <p:cNvPr id="12" name="Google Shape;393;p10">
            <a:extLst>
              <a:ext uri="{FF2B5EF4-FFF2-40B4-BE49-F238E27FC236}">
                <a16:creationId xmlns:a16="http://schemas.microsoft.com/office/drawing/2014/main" xmlns="" id="{2F316F79-5736-E540-B02C-47AC754C25C0}"/>
              </a:ext>
            </a:extLst>
          </p:cNvPr>
          <p:cNvSpPr txBox="1"/>
          <p:nvPr/>
        </p:nvSpPr>
        <p:spPr>
          <a:xfrm>
            <a:off x="5610333" y="4474251"/>
            <a:ext cx="769363" cy="246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AA00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Negativa</a:t>
            </a:r>
          </a:p>
        </p:txBody>
      </p:sp>
      <p:sp>
        <p:nvSpPr>
          <p:cNvPr id="13" name="Google Shape;392;p10">
            <a:extLst>
              <a:ext uri="{FF2B5EF4-FFF2-40B4-BE49-F238E27FC236}">
                <a16:creationId xmlns:a16="http://schemas.microsoft.com/office/drawing/2014/main" xmlns="" id="{8BE4DD30-EC40-C243-8168-22B01C5FEA33}"/>
              </a:ext>
            </a:extLst>
          </p:cNvPr>
          <p:cNvSpPr txBox="1"/>
          <p:nvPr/>
        </p:nvSpPr>
        <p:spPr>
          <a:xfrm>
            <a:off x="4113105" y="4474250"/>
            <a:ext cx="1106424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No responde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Avenir Next LT Pro" panose="020B0504020202020204" pitchFamily="34" charset="77"/>
              <a:cs typeface="Arial"/>
              <a:sym typeface="Arial"/>
            </a:endParaRPr>
          </a:p>
        </p:txBody>
      </p:sp>
      <p:sp>
        <p:nvSpPr>
          <p:cNvPr id="15" name="Google Shape;448;p18">
            <a:extLst>
              <a:ext uri="{FF2B5EF4-FFF2-40B4-BE49-F238E27FC236}">
                <a16:creationId xmlns:a16="http://schemas.microsoft.com/office/drawing/2014/main" xmlns="" id="{62D1B255-771C-0D45-921E-000FFF7425CE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IMAGEN DE PRINCIPALES DIRIGENTES POLÍTICOS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Total</a:t>
            </a:r>
            <a:endParaRPr lang="es-AR" sz="1200" dirty="0">
              <a:solidFill>
                <a:schemeClr val="dk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30266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48;p18">
            <a:extLst>
              <a:ext uri="{FF2B5EF4-FFF2-40B4-BE49-F238E27FC236}">
                <a16:creationId xmlns:a16="http://schemas.microsoft.com/office/drawing/2014/main" xmlns="" id="{CB4C5D71-C418-344A-BEF7-3953D1BD60A3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IMAGEN POSITIVA DE PRINCIPALES DIRIGENTES POLÍTICOS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Según voto legislativas 2025</a:t>
            </a:r>
            <a:endParaRPr lang="es-AR" sz="1200" dirty="0">
              <a:solidFill>
                <a:schemeClr val="dk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AFF9D71-C2C3-714D-9BD4-97EC9C7BD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04" y="787675"/>
            <a:ext cx="7219189" cy="3862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851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17E60DDF-0EDB-FDE9-0A2A-EFD5ED1A0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pic>
        <p:nvPicPr>
          <p:cNvPr id="5" name="Imagen 4" descr="Texto&#10;&#10;El contenido generado por IA puede ser incorrecto.">
            <a:extLst>
              <a:ext uri="{FF2B5EF4-FFF2-40B4-BE49-F238E27FC236}">
                <a16:creationId xmlns:a16="http://schemas.microsoft.com/office/drawing/2014/main" xmlns="" id="{324428E7-98E9-DC3E-91D3-863207C64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59458"/>
            <a:ext cx="9144000" cy="11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124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3">
            <a:extLst>
              <a:ext uri="{FF2B5EF4-FFF2-40B4-BE49-F238E27FC236}">
                <a16:creationId xmlns:a16="http://schemas.microsoft.com/office/drawing/2014/main" xmlns="" id="{0A415FE8-8D10-C74D-A786-77EE9CAA5121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95312" y="883289"/>
          <a:ext cx="7953375" cy="3381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Google Shape;448;p18">
            <a:extLst>
              <a:ext uri="{FF2B5EF4-FFF2-40B4-BE49-F238E27FC236}">
                <a16:creationId xmlns:a16="http://schemas.microsoft.com/office/drawing/2014/main" xmlns="" id="{7264B6B6-F8E9-6940-8653-CB9D892717DD}"/>
              </a:ext>
            </a:extLst>
          </p:cNvPr>
          <p:cNvSpPr txBox="1"/>
          <p:nvPr/>
        </p:nvSpPr>
        <p:spPr>
          <a:xfrm>
            <a:off x="0" y="12901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¿CÓMO CALIFICARÍA HOY SU ESTADO DE ÁNIMO RESPECTO DEL FUTURO?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Según voto legislativas 2025</a:t>
            </a:r>
            <a:endParaRPr lang="es-AR" sz="1600" dirty="0">
              <a:solidFill>
                <a:srgbClr val="4472C4"/>
              </a:solidFill>
              <a:latin typeface="Avenir Next LT Pro" panose="020B0504020202020204" pitchFamily="34" charset="0"/>
              <a:sym typeface="Avenir"/>
            </a:endParaRPr>
          </a:p>
        </p:txBody>
      </p:sp>
      <p:sp>
        <p:nvSpPr>
          <p:cNvPr id="8" name="Google Shape;392;p10">
            <a:extLst>
              <a:ext uri="{FF2B5EF4-FFF2-40B4-BE49-F238E27FC236}">
                <a16:creationId xmlns:a16="http://schemas.microsoft.com/office/drawing/2014/main" xmlns="" id="{88E5A068-918C-B940-BB62-F3A83045E6C8}"/>
              </a:ext>
            </a:extLst>
          </p:cNvPr>
          <p:cNvSpPr txBox="1"/>
          <p:nvPr/>
        </p:nvSpPr>
        <p:spPr>
          <a:xfrm>
            <a:off x="1828800" y="4355377"/>
            <a:ext cx="144526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Muy optimista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venir Next LT Pro" panose="020B0504020202020204" pitchFamily="34" charset="77"/>
              <a:cs typeface="Arial"/>
              <a:sym typeface="Arial"/>
            </a:endParaRPr>
          </a:p>
        </p:txBody>
      </p:sp>
      <p:sp>
        <p:nvSpPr>
          <p:cNvPr id="13" name="Google Shape;393;p10">
            <a:extLst>
              <a:ext uri="{FF2B5EF4-FFF2-40B4-BE49-F238E27FC236}">
                <a16:creationId xmlns:a16="http://schemas.microsoft.com/office/drawing/2014/main" xmlns="" id="{1E86B842-0045-8546-AC73-34099F64F9DA}"/>
              </a:ext>
            </a:extLst>
          </p:cNvPr>
          <p:cNvSpPr txBox="1"/>
          <p:nvPr/>
        </p:nvSpPr>
        <p:spPr>
          <a:xfrm>
            <a:off x="6219933" y="4355378"/>
            <a:ext cx="131042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AA00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Muy pesimista</a:t>
            </a:r>
          </a:p>
        </p:txBody>
      </p:sp>
      <p:sp>
        <p:nvSpPr>
          <p:cNvPr id="14" name="Google Shape;392;p10">
            <a:extLst>
              <a:ext uri="{FF2B5EF4-FFF2-40B4-BE49-F238E27FC236}">
                <a16:creationId xmlns:a16="http://schemas.microsoft.com/office/drawing/2014/main" xmlns="" id="{FC4C17F1-05FC-8C4F-91BB-8CE4582C0C84}"/>
              </a:ext>
            </a:extLst>
          </p:cNvPr>
          <p:cNvSpPr txBox="1"/>
          <p:nvPr/>
        </p:nvSpPr>
        <p:spPr>
          <a:xfrm>
            <a:off x="4193787" y="4360372"/>
            <a:ext cx="1106424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Neutral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Avenir Next LT Pro" panose="020B0504020202020204" pitchFamily="34" charset="77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44723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48;p18">
            <a:extLst>
              <a:ext uri="{FF2B5EF4-FFF2-40B4-BE49-F238E27FC236}">
                <a16:creationId xmlns:a16="http://schemas.microsoft.com/office/drawing/2014/main" xmlns="" id="{7264B6B6-F8E9-6940-8653-CB9D892717DD}"/>
              </a:ext>
            </a:extLst>
          </p:cNvPr>
          <p:cNvSpPr txBox="1"/>
          <p:nvPr/>
        </p:nvSpPr>
        <p:spPr>
          <a:xfrm>
            <a:off x="0" y="12901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¿CÓMO CALIFICARÍA HOY SU ESTADO DE ÁNIMO RESPECTO DEL FUTURO?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</a:t>
            </a: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Según nivel socioeconómico</a:t>
            </a:r>
            <a:endParaRPr lang="es-AR" sz="1600" dirty="0">
              <a:solidFill>
                <a:srgbClr val="4472C4"/>
              </a:solidFill>
              <a:latin typeface="Avenir Next LT Pro" panose="020B0504020202020204" pitchFamily="34" charset="0"/>
              <a:sym typeface="Avenir"/>
            </a:endParaRPr>
          </a:p>
        </p:txBody>
      </p:sp>
      <p:sp>
        <p:nvSpPr>
          <p:cNvPr id="8" name="Google Shape;392;p10">
            <a:extLst>
              <a:ext uri="{FF2B5EF4-FFF2-40B4-BE49-F238E27FC236}">
                <a16:creationId xmlns:a16="http://schemas.microsoft.com/office/drawing/2014/main" xmlns="" id="{88E5A068-918C-B940-BB62-F3A83045E6C8}"/>
              </a:ext>
            </a:extLst>
          </p:cNvPr>
          <p:cNvSpPr txBox="1"/>
          <p:nvPr/>
        </p:nvSpPr>
        <p:spPr>
          <a:xfrm>
            <a:off x="2031998" y="4014250"/>
            <a:ext cx="144526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Muy optimista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venir Next LT Pro" panose="020B0504020202020204" pitchFamily="34" charset="77"/>
              <a:cs typeface="Arial"/>
              <a:sym typeface="Arial"/>
            </a:endParaRPr>
          </a:p>
        </p:txBody>
      </p:sp>
      <p:sp>
        <p:nvSpPr>
          <p:cNvPr id="13" name="Google Shape;393;p10">
            <a:extLst>
              <a:ext uri="{FF2B5EF4-FFF2-40B4-BE49-F238E27FC236}">
                <a16:creationId xmlns:a16="http://schemas.microsoft.com/office/drawing/2014/main" xmlns="" id="{1E86B842-0045-8546-AC73-34099F64F9DA}"/>
              </a:ext>
            </a:extLst>
          </p:cNvPr>
          <p:cNvSpPr txBox="1"/>
          <p:nvPr/>
        </p:nvSpPr>
        <p:spPr>
          <a:xfrm>
            <a:off x="6423131" y="4014251"/>
            <a:ext cx="131042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AA00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Muy pesimista</a:t>
            </a:r>
          </a:p>
        </p:txBody>
      </p:sp>
      <p:sp>
        <p:nvSpPr>
          <p:cNvPr id="14" name="Google Shape;392;p10">
            <a:extLst>
              <a:ext uri="{FF2B5EF4-FFF2-40B4-BE49-F238E27FC236}">
                <a16:creationId xmlns:a16="http://schemas.microsoft.com/office/drawing/2014/main" xmlns="" id="{FC4C17F1-05FC-8C4F-91BB-8CE4582C0C84}"/>
              </a:ext>
            </a:extLst>
          </p:cNvPr>
          <p:cNvSpPr txBox="1"/>
          <p:nvPr/>
        </p:nvSpPr>
        <p:spPr>
          <a:xfrm>
            <a:off x="4396985" y="4019245"/>
            <a:ext cx="1106424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Neutral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Avenir Next LT Pro" panose="020B0504020202020204" pitchFamily="34" charset="77"/>
              <a:cs typeface="Arial"/>
              <a:sym typeface="Arial"/>
            </a:endParaRPr>
          </a:p>
        </p:txBody>
      </p:sp>
      <p:graphicFrame>
        <p:nvGraphicFramePr>
          <p:cNvPr id="9" name="Gráfico 1">
            <a:extLst>
              <a:ext uri="{FF2B5EF4-FFF2-40B4-BE49-F238E27FC236}">
                <a16:creationId xmlns:a16="http://schemas.microsoft.com/office/drawing/2014/main" xmlns="" id="{EFA6FC28-279C-5F41-803B-8EE39BD015A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245168" y="1122632"/>
          <a:ext cx="7303519" cy="2902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13 CuadroTexto">
            <a:extLst>
              <a:ext uri="{FF2B5EF4-FFF2-40B4-BE49-F238E27FC236}">
                <a16:creationId xmlns:a16="http://schemas.microsoft.com/office/drawing/2014/main" xmlns="" id="{E5B7A89B-8886-D341-82D8-8E1758615631}"/>
              </a:ext>
            </a:extLst>
          </p:cNvPr>
          <p:cNvSpPr txBox="1"/>
          <p:nvPr/>
        </p:nvSpPr>
        <p:spPr>
          <a:xfrm>
            <a:off x="14237" y="1603071"/>
            <a:ext cx="1230931" cy="210158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lvl="0" algn="r">
              <a:buClrTx/>
              <a:defRPr/>
            </a:pPr>
            <a:r>
              <a:rPr lang="es-ES" sz="1000" b="1" kern="1200" dirty="0">
                <a:solidFill>
                  <a:prstClr val="black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MEDIO ALTO</a:t>
            </a:r>
            <a:endParaRPr kumimoji="0" lang="es-AR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2" name="13 CuadroTexto">
            <a:extLst>
              <a:ext uri="{FF2B5EF4-FFF2-40B4-BE49-F238E27FC236}">
                <a16:creationId xmlns:a16="http://schemas.microsoft.com/office/drawing/2014/main" xmlns="" id="{25838239-9E0B-5C41-812A-FD0C1CF8F676}"/>
              </a:ext>
            </a:extLst>
          </p:cNvPr>
          <p:cNvSpPr txBox="1"/>
          <p:nvPr/>
        </p:nvSpPr>
        <p:spPr>
          <a:xfrm>
            <a:off x="14237" y="2461202"/>
            <a:ext cx="1230931" cy="210158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lvl="0" algn="r">
              <a:buClrTx/>
              <a:defRPr/>
            </a:pPr>
            <a:r>
              <a:rPr lang="es-ES" sz="1000" b="1" kern="1200" dirty="0">
                <a:solidFill>
                  <a:prstClr val="black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MEDIO</a:t>
            </a:r>
            <a:endParaRPr kumimoji="0" lang="es-AR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5" name="13 CuadroTexto">
            <a:extLst>
              <a:ext uri="{FF2B5EF4-FFF2-40B4-BE49-F238E27FC236}">
                <a16:creationId xmlns:a16="http://schemas.microsoft.com/office/drawing/2014/main" xmlns="" id="{EF9E7D7C-3391-E543-9900-743804B2EEB0}"/>
              </a:ext>
            </a:extLst>
          </p:cNvPr>
          <p:cNvSpPr txBox="1"/>
          <p:nvPr/>
        </p:nvSpPr>
        <p:spPr>
          <a:xfrm>
            <a:off x="14237" y="3373573"/>
            <a:ext cx="1230931" cy="210158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lvl="0" algn="r">
              <a:buClrTx/>
              <a:defRPr/>
            </a:pPr>
            <a:r>
              <a:rPr lang="es-ES" sz="1000" b="1" kern="1200" dirty="0">
                <a:solidFill>
                  <a:prstClr val="black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MEDIO BAJO</a:t>
            </a:r>
            <a:endParaRPr kumimoji="0" lang="es-AR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1240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"/>
          <p:cNvSpPr txBox="1"/>
          <p:nvPr/>
        </p:nvSpPr>
        <p:spPr>
          <a:xfrm>
            <a:off x="0" y="154621"/>
            <a:ext cx="9144000" cy="37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dirty="0">
                <a:solidFill>
                  <a:schemeClr val="accent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PRINCIPALES CONCLUSIONES I </a:t>
            </a:r>
            <a:endParaRPr sz="1600" dirty="0">
              <a:solidFill>
                <a:schemeClr val="accent1"/>
              </a:solidFill>
              <a:latin typeface="Avenir Next LT Pro" panose="020B0504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9" name="Google Shape;329;p3"/>
          <p:cNvSpPr txBox="1"/>
          <p:nvPr/>
        </p:nvSpPr>
        <p:spPr>
          <a:xfrm>
            <a:off x="578589" y="755323"/>
            <a:ext cx="7860698" cy="374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Calibri"/>
              <a:buAutoNum type="arabicPeriod"/>
            </a:pP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La evaluación sobre la situación económica actual se mantiene en valores similares a mayo de este año. Un 65% de los encuestados considera que la situación está peor que el año pasado, mientras que un 33% cree que está mejor. Entre los votantes de LLA, el optimismo creció un punto hacia el 71%. Un 98% de los votantes de FP, por su parte, evalúa negativamente el transcurso económico. 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Calibri"/>
              <a:buAutoNum type="arabicPeriod"/>
            </a:pP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Las expectativas económicas para el año próximo cayeron ligeramente: un 39% de la población cree que la economía estará mejor dentro de un año y un 57% evalúa que estará peor. El 83% de los votantes de LLA en legislativas considera que habrá recuperación económica el año próximo, mientras que el 96% de quienes prefirieron a FP es pesimista sobre el futuro cercano del país.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Calibri"/>
              <a:buAutoNum type="arabicPeriod"/>
            </a:pP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cuanto a la percepción sobre la situación económica personal, el 66% de los encuestados percibe que está peor posicionado económicamente respecto del año anterior, un punto menos que el mes previo. La sensación positiva sobre la economía personal de los votantes a LLA se encuentra en 60%, mientras que el pesimismo predomina entre los votantes de FP, con un 95%. </a:t>
            </a:r>
          </a:p>
        </p:txBody>
      </p:sp>
    </p:spTree>
    <p:extLst>
      <p:ext uri="{BB962C8B-B14F-4D97-AF65-F5344CB8AC3E}">
        <p14:creationId xmlns:p14="http://schemas.microsoft.com/office/powerpoint/2010/main" val="1537350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48;p18">
            <a:extLst>
              <a:ext uri="{FF2B5EF4-FFF2-40B4-BE49-F238E27FC236}">
                <a16:creationId xmlns:a16="http://schemas.microsoft.com/office/drawing/2014/main" xmlns="" id="{09AEED80-66FD-CD4D-A06B-C4241E6F0A0E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¿CUÁL DE ESTAS FRASES DEFINE MEJOR SU SITUACIÓN?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Según voto legislativas 2025</a:t>
            </a:r>
            <a:endParaRPr lang="es-AR" sz="1600" dirty="0">
              <a:solidFill>
                <a:srgbClr val="4472C4"/>
              </a:solidFill>
              <a:latin typeface="Avenir Next LT Pro" panose="020B0504020202020204" pitchFamily="34" charset="0"/>
              <a:sym typeface="Avenir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51581E0-80C1-F54E-91B8-1B96A3257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99" y="1359274"/>
            <a:ext cx="75438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6206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498;p24">
            <a:extLst>
              <a:ext uri="{FF2B5EF4-FFF2-40B4-BE49-F238E27FC236}">
                <a16:creationId xmlns:a16="http://schemas.microsoft.com/office/drawing/2014/main" xmlns="" id="{CE5A5BCA-58E6-BE42-8421-6684D71E06C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07504" y="787675"/>
          <a:ext cx="8928992" cy="3947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Google Shape;448;p18">
            <a:extLst>
              <a:ext uri="{FF2B5EF4-FFF2-40B4-BE49-F238E27FC236}">
                <a16:creationId xmlns:a16="http://schemas.microsoft.com/office/drawing/2014/main" xmlns="" id="{09D00A47-1E57-574C-81ED-C53A0BEA1BAA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PENSANDO EN LOS PRÓXIMOS DOS AÑOS, ¿QUÉ ES MÁS PROBABLE QUE HAGA?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Respuesta múltiple - % Total</a:t>
            </a:r>
            <a:endParaRPr lang="es-AR" sz="1200" dirty="0">
              <a:solidFill>
                <a:schemeClr val="tx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85891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8945768C-4F9F-A74D-AAF4-A45C94A7BF2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-247318" y="650799"/>
          <a:ext cx="5161101" cy="4117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áfico 8">
            <a:extLst>
              <a:ext uri="{FF2B5EF4-FFF2-40B4-BE49-F238E27FC236}">
                <a16:creationId xmlns:a16="http://schemas.microsoft.com/office/drawing/2014/main" xmlns="" id="{D8B72900-2FF7-8643-925A-35820F38D33C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3724199" y="650799"/>
          <a:ext cx="5419801" cy="4117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Google Shape;448;p18">
            <a:extLst>
              <a:ext uri="{FF2B5EF4-FFF2-40B4-BE49-F238E27FC236}">
                <a16:creationId xmlns:a16="http://schemas.microsoft.com/office/drawing/2014/main" xmlns="" id="{7264B6B6-F8E9-6940-8653-CB9D892717DD}"/>
              </a:ext>
            </a:extLst>
          </p:cNvPr>
          <p:cNvSpPr txBox="1"/>
          <p:nvPr/>
        </p:nvSpPr>
        <p:spPr>
          <a:xfrm>
            <a:off x="0" y="12901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PENSANDO EN LOS PRÓXIMOS DOS AÑOS, ¿QUÉ ES MÁS PROBABLE QUE HAGA?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Respuesta múltiple - % Según voto legislativas 2025</a:t>
            </a:r>
            <a:endParaRPr lang="es-AR" sz="1200" dirty="0">
              <a:solidFill>
                <a:schemeClr val="tx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BDFD77D2-3DBD-FB4A-8228-348F4E88BFAB}"/>
              </a:ext>
            </a:extLst>
          </p:cNvPr>
          <p:cNvSpPr txBox="1"/>
          <p:nvPr/>
        </p:nvSpPr>
        <p:spPr>
          <a:xfrm>
            <a:off x="6453352" y="883289"/>
            <a:ext cx="24979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900" b="1" dirty="0">
                <a:solidFill>
                  <a:srgbClr val="00B0F0"/>
                </a:solidFill>
                <a:latin typeface="Avenir Next LT Pro" panose="020B0504020202020204" pitchFamily="34" charset="77"/>
              </a:rPr>
              <a:t>FUERZA PATRIA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EAD6E1E5-37F2-FC4C-9043-6A638A3BBC7B}"/>
              </a:ext>
            </a:extLst>
          </p:cNvPr>
          <p:cNvSpPr txBox="1"/>
          <p:nvPr/>
        </p:nvSpPr>
        <p:spPr>
          <a:xfrm>
            <a:off x="2659117" y="883289"/>
            <a:ext cx="18156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900" b="1" dirty="0">
                <a:solidFill>
                  <a:srgbClr val="7030A0"/>
                </a:solidFill>
                <a:latin typeface="Avenir Next LT Pro" panose="020B0504020202020204" pitchFamily="34" charset="77"/>
              </a:rPr>
              <a:t>LA LIBERTAD AVANZA</a:t>
            </a:r>
          </a:p>
        </p:txBody>
      </p:sp>
    </p:spTree>
    <p:extLst>
      <p:ext uri="{BB962C8B-B14F-4D97-AF65-F5344CB8AC3E}">
        <p14:creationId xmlns:p14="http://schemas.microsoft.com/office/powerpoint/2010/main" val="26732421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498;p24">
            <a:extLst>
              <a:ext uri="{FF2B5EF4-FFF2-40B4-BE49-F238E27FC236}">
                <a16:creationId xmlns:a16="http://schemas.microsoft.com/office/drawing/2014/main" xmlns="" id="{3F50BAB9-8DAA-7447-9CFA-DE36D099176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07504" y="787675"/>
          <a:ext cx="8928992" cy="3947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Google Shape;448;p18">
            <a:extLst>
              <a:ext uri="{FF2B5EF4-FFF2-40B4-BE49-F238E27FC236}">
                <a16:creationId xmlns:a16="http://schemas.microsoft.com/office/drawing/2014/main" xmlns="" id="{09D00A47-1E57-574C-81ED-C53A0BEA1BAA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¿QUÉ ES LO QUE HOY MÁS LE DIFICULTA CONCRETAR ESOS PROYECTOS?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Total</a:t>
            </a:r>
            <a:endParaRPr lang="es-AR" sz="1200" dirty="0">
              <a:solidFill>
                <a:schemeClr val="tx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6525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Gráfico 8">
            <a:extLst>
              <a:ext uri="{FF2B5EF4-FFF2-40B4-BE49-F238E27FC236}">
                <a16:creationId xmlns:a16="http://schemas.microsoft.com/office/drawing/2014/main" xmlns="" id="{61F07542-F3D4-D14D-A091-2B923A19E9B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469931" y="538535"/>
          <a:ext cx="6589985" cy="4271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Gráfico 7">
            <a:extLst>
              <a:ext uri="{FF2B5EF4-FFF2-40B4-BE49-F238E27FC236}">
                <a16:creationId xmlns:a16="http://schemas.microsoft.com/office/drawing/2014/main" xmlns="" id="{25FCF651-92F4-7E4D-A9F8-91097415A145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567561" y="650795"/>
          <a:ext cx="3710149" cy="4117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Google Shape;448;p18">
            <a:extLst>
              <a:ext uri="{FF2B5EF4-FFF2-40B4-BE49-F238E27FC236}">
                <a16:creationId xmlns:a16="http://schemas.microsoft.com/office/drawing/2014/main" xmlns="" id="{7264B6B6-F8E9-6940-8653-CB9D892717DD}"/>
              </a:ext>
            </a:extLst>
          </p:cNvPr>
          <p:cNvSpPr txBox="1"/>
          <p:nvPr/>
        </p:nvSpPr>
        <p:spPr>
          <a:xfrm>
            <a:off x="0" y="12901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¿QUÉ ES LO QUE HOY MÁS LE DIFICULTA CONCRETAR ESOS PROYECTOS?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Según voto legislativas 2025</a:t>
            </a:r>
            <a:endParaRPr lang="es-AR" sz="1200" dirty="0">
              <a:solidFill>
                <a:schemeClr val="tx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BDFD77D2-3DBD-FB4A-8228-348F4E88BFAB}"/>
              </a:ext>
            </a:extLst>
          </p:cNvPr>
          <p:cNvSpPr txBox="1"/>
          <p:nvPr/>
        </p:nvSpPr>
        <p:spPr>
          <a:xfrm>
            <a:off x="6159061" y="883289"/>
            <a:ext cx="2900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900" b="1" dirty="0">
                <a:solidFill>
                  <a:srgbClr val="00B0F0"/>
                </a:solidFill>
                <a:latin typeface="Avenir Next LT Pro" panose="020B0504020202020204" pitchFamily="34" charset="77"/>
              </a:rPr>
              <a:t>FUERZA PATRIA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EAD6E1E5-37F2-FC4C-9043-6A638A3BBC7B}"/>
              </a:ext>
            </a:extLst>
          </p:cNvPr>
          <p:cNvSpPr txBox="1"/>
          <p:nvPr/>
        </p:nvSpPr>
        <p:spPr>
          <a:xfrm>
            <a:off x="2522484" y="883289"/>
            <a:ext cx="17096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900" b="1" dirty="0">
                <a:solidFill>
                  <a:srgbClr val="7030A0"/>
                </a:solidFill>
                <a:latin typeface="Avenir Next LT Pro" panose="020B0504020202020204" pitchFamily="34" charset="77"/>
              </a:rPr>
              <a:t>LA LIBERTAD AVANZA</a:t>
            </a:r>
          </a:p>
        </p:txBody>
      </p:sp>
    </p:spTree>
    <p:extLst>
      <p:ext uri="{BB962C8B-B14F-4D97-AF65-F5344CB8AC3E}">
        <p14:creationId xmlns:p14="http://schemas.microsoft.com/office/powerpoint/2010/main" val="8163213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48;p18">
            <a:extLst>
              <a:ext uri="{FF2B5EF4-FFF2-40B4-BE49-F238E27FC236}">
                <a16:creationId xmlns:a16="http://schemas.microsoft.com/office/drawing/2014/main" xmlns="" id="{09AEED80-66FD-CD4D-A06B-C4241E6F0A0E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¿QUÉ ES LO QUE HOY MÁS LE DIFICULTA CONCRETAR ESOS PROYECTOS?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Según nivel socioeconómico</a:t>
            </a:r>
            <a:endParaRPr lang="es-AR" sz="1200" dirty="0">
              <a:solidFill>
                <a:schemeClr val="tx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8BBA3E5-78F8-6444-A263-898D497A9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50" y="1136961"/>
            <a:ext cx="8729329" cy="292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7894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3">
            <a:extLst>
              <a:ext uri="{FF2B5EF4-FFF2-40B4-BE49-F238E27FC236}">
                <a16:creationId xmlns:a16="http://schemas.microsoft.com/office/drawing/2014/main" xmlns="" id="{BB05252C-84DE-EC4F-975F-24A99F8DF01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65814" y="991443"/>
          <a:ext cx="8569842" cy="14108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Google Shape;448;p18">
            <a:extLst>
              <a:ext uri="{FF2B5EF4-FFF2-40B4-BE49-F238E27FC236}">
                <a16:creationId xmlns:a16="http://schemas.microsoft.com/office/drawing/2014/main" xmlns="" id="{7264B6B6-F8E9-6940-8653-CB9D892717DD}"/>
              </a:ext>
            </a:extLst>
          </p:cNvPr>
          <p:cNvSpPr txBox="1"/>
          <p:nvPr/>
        </p:nvSpPr>
        <p:spPr>
          <a:xfrm>
            <a:off x="0" y="129012"/>
            <a:ext cx="9144000" cy="853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EN COMPARACIÓN CON HACE DOS O TRES AÑOS,</a:t>
            </a:r>
          </a:p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¿CREE QUE HOY EL FUTURO DE SUS HIJOS DEPENDE MÁS DE LO QUE OCURRA…? 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</a:t>
            </a: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Total</a:t>
            </a:r>
            <a:endParaRPr lang="es-AR" sz="1600" dirty="0">
              <a:solidFill>
                <a:srgbClr val="4472C4"/>
              </a:solidFill>
              <a:latin typeface="Avenir Next LT Pro" panose="020B0504020202020204" pitchFamily="34" charset="0"/>
              <a:sym typeface="Avenir"/>
            </a:endParaRPr>
          </a:p>
        </p:txBody>
      </p:sp>
      <p:sp>
        <p:nvSpPr>
          <p:cNvPr id="8" name="Google Shape;392;p10">
            <a:extLst>
              <a:ext uri="{FF2B5EF4-FFF2-40B4-BE49-F238E27FC236}">
                <a16:creationId xmlns:a16="http://schemas.microsoft.com/office/drawing/2014/main" xmlns="" id="{88E5A068-918C-B940-BB62-F3A83045E6C8}"/>
              </a:ext>
            </a:extLst>
          </p:cNvPr>
          <p:cNvSpPr txBox="1"/>
          <p:nvPr/>
        </p:nvSpPr>
        <p:spPr>
          <a:xfrm>
            <a:off x="1733107" y="1982769"/>
            <a:ext cx="144526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009C9E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ARGENTINA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9C9E"/>
              </a:solidFill>
              <a:effectLst/>
              <a:uLnTx/>
              <a:uFillTx/>
              <a:latin typeface="Avenir Next LT Pro" panose="020B0504020202020204" pitchFamily="34" charset="77"/>
              <a:sym typeface="Arial"/>
            </a:endParaRPr>
          </a:p>
        </p:txBody>
      </p:sp>
      <p:sp>
        <p:nvSpPr>
          <p:cNvPr id="13" name="Google Shape;393;p10">
            <a:extLst>
              <a:ext uri="{FF2B5EF4-FFF2-40B4-BE49-F238E27FC236}">
                <a16:creationId xmlns:a16="http://schemas.microsoft.com/office/drawing/2014/main" xmlns="" id="{1E86B842-0045-8546-AC73-34099F64F9DA}"/>
              </a:ext>
            </a:extLst>
          </p:cNvPr>
          <p:cNvSpPr txBox="1"/>
          <p:nvPr/>
        </p:nvSpPr>
        <p:spPr>
          <a:xfrm>
            <a:off x="5651038" y="1983773"/>
            <a:ext cx="1594997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AR" sz="1000" b="1" dirty="0">
                <a:solidFill>
                  <a:srgbClr val="ED376B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AMBOS POR IGUAL</a:t>
            </a:r>
            <a:endParaRPr kumimoji="0" lang="es-AR" sz="1000" b="1" i="0" u="none" strike="noStrike" kern="0" cap="none" spc="0" normalizeH="0" baseline="0" noProof="0" dirty="0">
              <a:ln>
                <a:noFill/>
              </a:ln>
              <a:solidFill>
                <a:srgbClr val="ED376B"/>
              </a:solidFill>
              <a:effectLst/>
              <a:uLnTx/>
              <a:uFillTx/>
              <a:latin typeface="Avenir Next LT Pro" panose="020B0504020202020204" pitchFamily="34" charset="77"/>
              <a:ea typeface="Avenir"/>
              <a:cs typeface="Avenir"/>
              <a:sym typeface="Avenir"/>
            </a:endParaRPr>
          </a:p>
        </p:txBody>
      </p:sp>
      <p:sp>
        <p:nvSpPr>
          <p:cNvPr id="11" name="13 CuadroTexto">
            <a:extLst>
              <a:ext uri="{FF2B5EF4-FFF2-40B4-BE49-F238E27FC236}">
                <a16:creationId xmlns:a16="http://schemas.microsoft.com/office/drawing/2014/main" xmlns="" id="{E5B7A89B-8886-D341-82D8-8E1758615631}"/>
              </a:ext>
            </a:extLst>
          </p:cNvPr>
          <p:cNvSpPr txBox="1"/>
          <p:nvPr/>
        </p:nvSpPr>
        <p:spPr>
          <a:xfrm>
            <a:off x="77071" y="3086538"/>
            <a:ext cx="1230931" cy="210158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lvl="0" algn="r">
              <a:buClrTx/>
              <a:defRPr/>
            </a:pPr>
            <a:r>
              <a:rPr lang="es-ES" sz="1000" b="1" kern="1200" dirty="0">
                <a:solidFill>
                  <a:prstClr val="black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MEDIO ALTO</a:t>
            </a:r>
            <a:endParaRPr kumimoji="0" lang="es-AR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2" name="13 CuadroTexto">
            <a:extLst>
              <a:ext uri="{FF2B5EF4-FFF2-40B4-BE49-F238E27FC236}">
                <a16:creationId xmlns:a16="http://schemas.microsoft.com/office/drawing/2014/main" xmlns="" id="{25838239-9E0B-5C41-812A-FD0C1CF8F676}"/>
              </a:ext>
            </a:extLst>
          </p:cNvPr>
          <p:cNvSpPr txBox="1"/>
          <p:nvPr/>
        </p:nvSpPr>
        <p:spPr>
          <a:xfrm>
            <a:off x="77072" y="3653550"/>
            <a:ext cx="1230931" cy="210158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lvl="0" algn="r">
              <a:buClrTx/>
              <a:defRPr/>
            </a:pPr>
            <a:r>
              <a:rPr lang="es-ES" sz="1000" b="1" kern="1200" dirty="0">
                <a:solidFill>
                  <a:prstClr val="black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MEDIO</a:t>
            </a:r>
            <a:endParaRPr kumimoji="0" lang="es-AR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5" name="13 CuadroTexto">
            <a:extLst>
              <a:ext uri="{FF2B5EF4-FFF2-40B4-BE49-F238E27FC236}">
                <a16:creationId xmlns:a16="http://schemas.microsoft.com/office/drawing/2014/main" xmlns="" id="{EF9E7D7C-3391-E543-9900-743804B2EEB0}"/>
              </a:ext>
            </a:extLst>
          </p:cNvPr>
          <p:cNvSpPr txBox="1"/>
          <p:nvPr/>
        </p:nvSpPr>
        <p:spPr>
          <a:xfrm>
            <a:off x="77072" y="4220563"/>
            <a:ext cx="1230931" cy="210158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lvl="0" algn="r">
              <a:buClrTx/>
              <a:defRPr/>
            </a:pPr>
            <a:r>
              <a:rPr lang="es-ES" sz="1000" b="1" kern="1200" dirty="0">
                <a:solidFill>
                  <a:prstClr val="black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MEDIO BAJO</a:t>
            </a:r>
            <a:endParaRPr kumimoji="0" lang="es-AR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7" name="Google Shape;392;p10">
            <a:extLst>
              <a:ext uri="{FF2B5EF4-FFF2-40B4-BE49-F238E27FC236}">
                <a16:creationId xmlns:a16="http://schemas.microsoft.com/office/drawing/2014/main" xmlns="" id="{924DE28F-4907-204B-9375-C7A0D795D437}"/>
              </a:ext>
            </a:extLst>
          </p:cNvPr>
          <p:cNvSpPr txBox="1"/>
          <p:nvPr/>
        </p:nvSpPr>
        <p:spPr>
          <a:xfrm>
            <a:off x="7615669" y="1982767"/>
            <a:ext cx="144526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NO SÉ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Avenir Next LT Pro" panose="020B0504020202020204" pitchFamily="34" charset="77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3FFFE48B-2585-A247-A8B5-4EB4E39C934F}"/>
              </a:ext>
            </a:extLst>
          </p:cNvPr>
          <p:cNvSpPr/>
          <p:nvPr/>
        </p:nvSpPr>
        <p:spPr>
          <a:xfrm>
            <a:off x="3384815" y="2561987"/>
            <a:ext cx="2374369" cy="282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AR" sz="1200" dirty="0"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</a:t>
            </a: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Según nivel socioeconómico</a:t>
            </a:r>
            <a:endParaRPr lang="es-AR" sz="1600" dirty="0">
              <a:solidFill>
                <a:srgbClr val="4472C4"/>
              </a:solidFill>
              <a:latin typeface="Avenir Next LT Pro" panose="020B0504020202020204" pitchFamily="34" charset="0"/>
              <a:sym typeface="Avenir"/>
            </a:endParaRPr>
          </a:p>
        </p:txBody>
      </p:sp>
      <p:graphicFrame>
        <p:nvGraphicFramePr>
          <p:cNvPr id="19" name="Gráfico 1">
            <a:extLst>
              <a:ext uri="{FF2B5EF4-FFF2-40B4-BE49-F238E27FC236}">
                <a16:creationId xmlns:a16="http://schemas.microsoft.com/office/drawing/2014/main" xmlns="" id="{F01800D9-5FB8-6F47-9BA3-E663FB380AF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230930" y="2763475"/>
          <a:ext cx="7604726" cy="1999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Google Shape;392;p10">
            <a:extLst>
              <a:ext uri="{FF2B5EF4-FFF2-40B4-BE49-F238E27FC236}">
                <a16:creationId xmlns:a16="http://schemas.microsoft.com/office/drawing/2014/main" xmlns="" id="{FC4C17F1-05FC-8C4F-91BB-8CE4582C0C84}"/>
              </a:ext>
            </a:extLst>
          </p:cNvPr>
          <p:cNvSpPr txBox="1"/>
          <p:nvPr/>
        </p:nvSpPr>
        <p:spPr>
          <a:xfrm>
            <a:off x="3768851" y="1176889"/>
            <a:ext cx="202614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EAB2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EL RESTO DEL MUNDO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EAB200"/>
              </a:solidFill>
              <a:effectLst/>
              <a:uLnTx/>
              <a:uFillTx/>
              <a:latin typeface="Avenir Next LT Pro" panose="020B0504020202020204" pitchFamily="34" charset="77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19086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48;p18">
            <a:extLst>
              <a:ext uri="{FF2B5EF4-FFF2-40B4-BE49-F238E27FC236}">
                <a16:creationId xmlns:a16="http://schemas.microsoft.com/office/drawing/2014/main" xmlns="" id="{7264B6B6-F8E9-6940-8653-CB9D892717DD}"/>
              </a:ext>
            </a:extLst>
          </p:cNvPr>
          <p:cNvSpPr txBox="1"/>
          <p:nvPr/>
        </p:nvSpPr>
        <p:spPr>
          <a:xfrm>
            <a:off x="0" y="129012"/>
            <a:ext cx="9144000" cy="853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EN COMPARACIÓN CON HACE DOS O TRES AÑOS,</a:t>
            </a:r>
          </a:p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¿CREE QUE HOY EL FUTURO DE SUS HIJOS DEPENDE MÁS DE LO QUE OCURRA…? 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Según voto legislativas 2025</a:t>
            </a:r>
            <a:endParaRPr lang="es-AR" sz="1600" dirty="0">
              <a:solidFill>
                <a:srgbClr val="4472C4"/>
              </a:solidFill>
              <a:latin typeface="Avenir Next LT Pro" panose="020B0504020202020204" pitchFamily="34" charset="0"/>
              <a:sym typeface="Avenir"/>
            </a:endParaRPr>
          </a:p>
        </p:txBody>
      </p:sp>
      <p:sp>
        <p:nvSpPr>
          <p:cNvPr id="8" name="Google Shape;392;p10">
            <a:extLst>
              <a:ext uri="{FF2B5EF4-FFF2-40B4-BE49-F238E27FC236}">
                <a16:creationId xmlns:a16="http://schemas.microsoft.com/office/drawing/2014/main" xmlns="" id="{88E5A068-918C-B940-BB62-F3A83045E6C8}"/>
              </a:ext>
            </a:extLst>
          </p:cNvPr>
          <p:cNvSpPr txBox="1"/>
          <p:nvPr/>
        </p:nvSpPr>
        <p:spPr>
          <a:xfrm>
            <a:off x="1485005" y="3645754"/>
            <a:ext cx="2077999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009C9E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ARGENTINA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9C9E"/>
              </a:solidFill>
              <a:effectLst/>
              <a:uLnTx/>
              <a:uFillTx/>
              <a:latin typeface="Avenir Next LT Pro" panose="020B0504020202020204" pitchFamily="34" charset="77"/>
              <a:sym typeface="Arial"/>
            </a:endParaRPr>
          </a:p>
        </p:txBody>
      </p:sp>
      <p:sp>
        <p:nvSpPr>
          <p:cNvPr id="13" name="Google Shape;393;p10">
            <a:extLst>
              <a:ext uri="{FF2B5EF4-FFF2-40B4-BE49-F238E27FC236}">
                <a16:creationId xmlns:a16="http://schemas.microsoft.com/office/drawing/2014/main" xmlns="" id="{1E86B842-0045-8546-AC73-34099F64F9DA}"/>
              </a:ext>
            </a:extLst>
          </p:cNvPr>
          <p:cNvSpPr txBox="1"/>
          <p:nvPr/>
        </p:nvSpPr>
        <p:spPr>
          <a:xfrm>
            <a:off x="5390440" y="3646831"/>
            <a:ext cx="1900243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AR" sz="1000" b="1" dirty="0">
                <a:solidFill>
                  <a:srgbClr val="ED376B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AMBOS POR IGUAL</a:t>
            </a:r>
            <a:endParaRPr kumimoji="0" lang="es-AR" sz="1000" b="1" i="0" u="none" strike="noStrike" kern="0" cap="none" spc="0" normalizeH="0" baseline="0" noProof="0" dirty="0">
              <a:ln>
                <a:noFill/>
              </a:ln>
              <a:solidFill>
                <a:srgbClr val="ED376B"/>
              </a:solidFill>
              <a:effectLst/>
              <a:uLnTx/>
              <a:uFillTx/>
              <a:latin typeface="Avenir Next LT Pro" panose="020B0504020202020204" pitchFamily="34" charset="77"/>
              <a:ea typeface="Avenir"/>
              <a:cs typeface="Avenir"/>
              <a:sym typeface="Avenir"/>
            </a:endParaRPr>
          </a:p>
        </p:txBody>
      </p:sp>
      <p:sp>
        <p:nvSpPr>
          <p:cNvPr id="14" name="Google Shape;392;p10">
            <a:extLst>
              <a:ext uri="{FF2B5EF4-FFF2-40B4-BE49-F238E27FC236}">
                <a16:creationId xmlns:a16="http://schemas.microsoft.com/office/drawing/2014/main" xmlns="" id="{FC4C17F1-05FC-8C4F-91BB-8CE4582C0C84}"/>
              </a:ext>
            </a:extLst>
          </p:cNvPr>
          <p:cNvSpPr txBox="1"/>
          <p:nvPr/>
        </p:nvSpPr>
        <p:spPr>
          <a:xfrm>
            <a:off x="3394840" y="3644747"/>
            <a:ext cx="198026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EAB2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EL RESTO DEL MUNDO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EAB200"/>
              </a:solidFill>
              <a:effectLst/>
              <a:uLnTx/>
              <a:uFillTx/>
              <a:latin typeface="Avenir Next LT Pro" panose="020B0504020202020204" pitchFamily="34" charset="77"/>
              <a:sym typeface="Arial"/>
            </a:endParaRPr>
          </a:p>
        </p:txBody>
      </p:sp>
      <p:sp>
        <p:nvSpPr>
          <p:cNvPr id="11" name="13 CuadroTexto">
            <a:extLst>
              <a:ext uri="{FF2B5EF4-FFF2-40B4-BE49-F238E27FC236}">
                <a16:creationId xmlns:a16="http://schemas.microsoft.com/office/drawing/2014/main" xmlns="" id="{E5B7A89B-8886-D341-82D8-8E1758615631}"/>
              </a:ext>
            </a:extLst>
          </p:cNvPr>
          <p:cNvSpPr txBox="1"/>
          <p:nvPr/>
        </p:nvSpPr>
        <p:spPr>
          <a:xfrm>
            <a:off x="553543" y="1908678"/>
            <a:ext cx="626668" cy="225547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lvl="0" algn="r">
              <a:buClrTx/>
              <a:defRPr/>
            </a:pPr>
            <a:r>
              <a:rPr lang="es-ES" sz="1100" b="1" kern="1200" dirty="0">
                <a:solidFill>
                  <a:prstClr val="black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LLA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5" name="13 CuadroTexto">
            <a:extLst>
              <a:ext uri="{FF2B5EF4-FFF2-40B4-BE49-F238E27FC236}">
                <a16:creationId xmlns:a16="http://schemas.microsoft.com/office/drawing/2014/main" xmlns="" id="{EF9E7D7C-3391-E543-9900-743804B2EEB0}"/>
              </a:ext>
            </a:extLst>
          </p:cNvPr>
          <p:cNvSpPr txBox="1"/>
          <p:nvPr/>
        </p:nvSpPr>
        <p:spPr>
          <a:xfrm>
            <a:off x="-50720" y="3009275"/>
            <a:ext cx="1230931" cy="225547"/>
          </a:xfrm>
          <a:prstGeom prst="rect">
            <a:avLst/>
          </a:prstGeom>
          <a:noFill/>
        </p:spPr>
        <p:txBody>
          <a:bodyPr wrap="square" lIns="55722" tIns="27863" rIns="55722" bIns="27863" rtlCol="0">
            <a:spAutoFit/>
          </a:bodyPr>
          <a:lstStyle/>
          <a:p>
            <a:pPr lvl="0" algn="r">
              <a:buClrTx/>
              <a:defRPr/>
            </a:pPr>
            <a:r>
              <a:rPr lang="es-ES" sz="1100" b="1" kern="1200" dirty="0">
                <a:solidFill>
                  <a:prstClr val="black"/>
                </a:solidFill>
                <a:latin typeface="Avenir Next LT Pro" panose="020B0504020202020204" pitchFamily="34" charset="0"/>
                <a:ea typeface="Microsoft YaHei UI" panose="020B0503020204020204" pitchFamily="34" charset="-122"/>
              </a:rPr>
              <a:t>FP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B0504020202020204" pitchFamily="34" charset="0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7" name="Google Shape;392;p10">
            <a:extLst>
              <a:ext uri="{FF2B5EF4-FFF2-40B4-BE49-F238E27FC236}">
                <a16:creationId xmlns:a16="http://schemas.microsoft.com/office/drawing/2014/main" xmlns="" id="{924DE28F-4907-204B-9375-C7A0D795D437}"/>
              </a:ext>
            </a:extLst>
          </p:cNvPr>
          <p:cNvSpPr txBox="1"/>
          <p:nvPr/>
        </p:nvSpPr>
        <p:spPr>
          <a:xfrm>
            <a:off x="7094481" y="3644747"/>
            <a:ext cx="1131614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NO SÉ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Avenir Next LT Pro" panose="020B0504020202020204" pitchFamily="34" charset="77"/>
              <a:sym typeface="Arial"/>
            </a:endParaRPr>
          </a:p>
        </p:txBody>
      </p:sp>
      <p:graphicFrame>
        <p:nvGraphicFramePr>
          <p:cNvPr id="18" name="Gráfico 1">
            <a:extLst>
              <a:ext uri="{FF2B5EF4-FFF2-40B4-BE49-F238E27FC236}">
                <a16:creationId xmlns:a16="http://schemas.microsoft.com/office/drawing/2014/main" xmlns="" id="{2B176372-4A6C-934A-8988-9D929AA0F70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180212" y="1361440"/>
          <a:ext cx="7527853" cy="2415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8377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498;p24">
            <a:extLst>
              <a:ext uri="{FF2B5EF4-FFF2-40B4-BE49-F238E27FC236}">
                <a16:creationId xmlns:a16="http://schemas.microsoft.com/office/drawing/2014/main" xmlns="" id="{FDFE1C32-AC57-854E-9949-1ACE559C061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-1240221" y="780067"/>
          <a:ext cx="10342180" cy="3947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Google Shape;448;p18">
            <a:extLst>
              <a:ext uri="{FF2B5EF4-FFF2-40B4-BE49-F238E27FC236}">
                <a16:creationId xmlns:a16="http://schemas.microsoft.com/office/drawing/2014/main" xmlns="" id="{09D00A47-1E57-574C-81ED-C53A0BEA1BAA}"/>
              </a:ext>
            </a:extLst>
          </p:cNvPr>
          <p:cNvSpPr txBox="1"/>
          <p:nvPr/>
        </p:nvSpPr>
        <p:spPr>
          <a:xfrm>
            <a:off x="-266261" y="142003"/>
            <a:ext cx="9911254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55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¿QUÉ CREE QUE TENDRÁ MAYOR IMPACTO EN EL FUTURO DE LAS PRÓXIMAS GENERACIONES? 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Respuesta múltiple - % Total</a:t>
            </a:r>
            <a:endParaRPr lang="es-AR" sz="1200" dirty="0">
              <a:solidFill>
                <a:schemeClr val="tx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05488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253B6C4-7B23-DC4E-9C4A-6FA93A225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232" y="1136961"/>
            <a:ext cx="8665535" cy="3222496"/>
          </a:xfrm>
          <a:prstGeom prst="rect">
            <a:avLst/>
          </a:prstGeom>
        </p:spPr>
      </p:pic>
      <p:sp>
        <p:nvSpPr>
          <p:cNvPr id="3" name="Google Shape;448;p18">
            <a:extLst>
              <a:ext uri="{FF2B5EF4-FFF2-40B4-BE49-F238E27FC236}">
                <a16:creationId xmlns:a16="http://schemas.microsoft.com/office/drawing/2014/main" xmlns="" id="{81DAAE5C-628B-AB72-5E77-EF250DA07A1E}"/>
              </a:ext>
            </a:extLst>
          </p:cNvPr>
          <p:cNvSpPr txBox="1"/>
          <p:nvPr/>
        </p:nvSpPr>
        <p:spPr>
          <a:xfrm>
            <a:off x="-266261" y="142003"/>
            <a:ext cx="9911254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55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¿QUÉ CREE QUE TENDRÁ MAYOR IMPACTO EN EL FUTURO DE LAS PRÓXIMAS GENERACIONES? 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Respuesta múltiple - % Según voto legislativo 2025</a:t>
            </a:r>
            <a:endParaRPr lang="es-AR" sz="1200" dirty="0">
              <a:solidFill>
                <a:schemeClr val="tx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2219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"/>
          <p:cNvSpPr txBox="1"/>
          <p:nvPr/>
        </p:nvSpPr>
        <p:spPr>
          <a:xfrm>
            <a:off x="0" y="154621"/>
            <a:ext cx="9144000" cy="37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dirty="0">
                <a:solidFill>
                  <a:schemeClr val="accent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PRINCIPALES CONCLUSIONES II</a:t>
            </a:r>
            <a:endParaRPr sz="1600" dirty="0">
              <a:solidFill>
                <a:schemeClr val="accent1"/>
              </a:solidFill>
              <a:latin typeface="Avenir Next LT Pro" panose="020B0504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9" name="Google Shape;329;p3"/>
          <p:cNvSpPr txBox="1"/>
          <p:nvPr/>
        </p:nvSpPr>
        <p:spPr>
          <a:xfrm>
            <a:off x="568079" y="787967"/>
            <a:ext cx="7860698" cy="3729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+mj-lt"/>
              <a:buAutoNum type="arabicPeriod" startAt="4"/>
            </a:pP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La percepción sobre la gestión del gobierno de Javier Milei se mantiene estable luego de su piso en abril. Un 60% lo evalúa negativamente (2 puntos más que el mes anterior) y un 39% apoya al equipo libertario. 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+mj-lt"/>
              <a:buAutoNum type="arabicPeriod" startAt="4"/>
            </a:pP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Entre los votantes de LLA la aprobación a la gestión cayó un punto hacia el 84%. Por su parte, entre los votantes de FP, el 99% expresa una opinión negativa de la gestión de Milei, al igual que el mes anterior. 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+mj-lt"/>
              <a:buAutoNum type="arabicPeriod" startAt="4"/>
            </a:pP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El miedo de que los ingresos del hogar no alcancen para mantener el nivel de vida continúa en el primer puesto como la principal preocupación de los ciudadanos con un 63%. El segundo puesto lo ocupa la incertidumbre en la situación económica del país con 61%. El ranking lo completa la preocupación por el costo de los servicios públicos.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+mj-lt"/>
              <a:buAutoNum type="arabicPeriod" startAt="4"/>
            </a:pP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la segmentación por voto se verifica que la agenda de inquietudes de los seguidores de LLA se compone de la atención por la inseguridad (75%) y la impunidad de los actos de corrupción kirchnerista (65%). Ninguna otra preocupación alcanza el 50% para este segmento. Entre los seguidores de FP, las tres principales preocupaciones se refieren principalmente a cuestiones de la economía: la incertidumbre en la situación económica (86%), el costo de los servicios públicos (84%) y que los ingresos no alcancen para mantener el nivel de vida (79%).</a:t>
            </a:r>
          </a:p>
        </p:txBody>
      </p:sp>
    </p:spTree>
    <p:extLst>
      <p:ext uri="{BB962C8B-B14F-4D97-AF65-F5344CB8AC3E}">
        <p14:creationId xmlns:p14="http://schemas.microsoft.com/office/powerpoint/2010/main" val="33015188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498;p24">
            <a:extLst>
              <a:ext uri="{FF2B5EF4-FFF2-40B4-BE49-F238E27FC236}">
                <a16:creationId xmlns:a16="http://schemas.microsoft.com/office/drawing/2014/main" xmlns="" id="{AB8C1F8A-9096-4F41-8FA7-F9A87553AE2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-339834" y="1005490"/>
          <a:ext cx="9144000" cy="3422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Google Shape;448;p18">
            <a:extLst>
              <a:ext uri="{FF2B5EF4-FFF2-40B4-BE49-F238E27FC236}">
                <a16:creationId xmlns:a16="http://schemas.microsoft.com/office/drawing/2014/main" xmlns="" id="{09D00A47-1E57-574C-81ED-C53A0BEA1BAA}"/>
              </a:ext>
            </a:extLst>
          </p:cNvPr>
          <p:cNvSpPr txBox="1"/>
          <p:nvPr/>
        </p:nvSpPr>
        <p:spPr>
          <a:xfrm>
            <a:off x="0" y="142003"/>
            <a:ext cx="9144000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¿CUÁL DE ESTAS SITUACIONES REFLEJA MEJOR LO QUE PIENSA HOY? 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Total</a:t>
            </a:r>
            <a:endParaRPr lang="es-AR" sz="1200" dirty="0">
              <a:solidFill>
                <a:schemeClr val="tx1"/>
              </a:solidFill>
              <a:latin typeface="Avenir Next LT Pro" panose="020B0504020202020204" pitchFamily="34" charset="77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67017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448;p18">
            <a:extLst>
              <a:ext uri="{FF2B5EF4-FFF2-40B4-BE49-F238E27FC236}">
                <a16:creationId xmlns:a16="http://schemas.microsoft.com/office/drawing/2014/main" xmlns="" id="{7264B6B6-F8E9-6940-8653-CB9D892717DD}"/>
              </a:ext>
            </a:extLst>
          </p:cNvPr>
          <p:cNvSpPr txBox="1"/>
          <p:nvPr/>
        </p:nvSpPr>
        <p:spPr>
          <a:xfrm>
            <a:off x="0" y="129012"/>
            <a:ext cx="9144000" cy="853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¿CUÁL DE ESTAS SITUACIONES REFLEJA MEJOR LO QUE PIENSA HOY? 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Según voto legislativas 2025</a:t>
            </a:r>
            <a:endParaRPr lang="es-AR" sz="1600" dirty="0">
              <a:solidFill>
                <a:srgbClr val="4472C4"/>
              </a:solidFill>
              <a:latin typeface="Avenir Next LT Pro" panose="020B0504020202020204" pitchFamily="34" charset="0"/>
              <a:sym typeface="Avenir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150F7A-294F-DE44-A781-EE79374AB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607" y="1136650"/>
            <a:ext cx="6982785" cy="3101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859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3">
            <a:extLst>
              <a:ext uri="{FF2B5EF4-FFF2-40B4-BE49-F238E27FC236}">
                <a16:creationId xmlns:a16="http://schemas.microsoft.com/office/drawing/2014/main" xmlns="" id="{57C8A53E-06EE-7840-9D93-FCEC96808B7D}"/>
              </a:ext>
            </a:extLst>
          </p:cNvPr>
          <p:cNvGraphicFramePr>
            <a:graphicFrameLocks/>
          </p:cNvGraphicFramePr>
          <p:nvPr/>
        </p:nvGraphicFramePr>
        <p:xfrm>
          <a:off x="595312" y="880223"/>
          <a:ext cx="7953375" cy="3381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Google Shape;448;p18">
            <a:extLst>
              <a:ext uri="{FF2B5EF4-FFF2-40B4-BE49-F238E27FC236}">
                <a16:creationId xmlns:a16="http://schemas.microsoft.com/office/drawing/2014/main" xmlns="" id="{7264B6B6-F8E9-6940-8653-CB9D892717DD}"/>
              </a:ext>
            </a:extLst>
          </p:cNvPr>
          <p:cNvSpPr txBox="1"/>
          <p:nvPr/>
        </p:nvSpPr>
        <p:spPr>
          <a:xfrm>
            <a:off x="-259255" y="129013"/>
            <a:ext cx="9781627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 CUÁNTA CONFIANZA TIENE PARA TOMAR UNA  DECISIÓN ECONÓMICA IMPORTANTE?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Según voto legislativas 2025</a:t>
            </a:r>
            <a:endParaRPr lang="es-AR" sz="1600" dirty="0">
              <a:solidFill>
                <a:srgbClr val="4472C4"/>
              </a:solidFill>
              <a:latin typeface="Avenir Next LT Pro" panose="020B0504020202020204" pitchFamily="34" charset="0"/>
              <a:sym typeface="Avenir"/>
            </a:endParaRPr>
          </a:p>
        </p:txBody>
      </p:sp>
      <p:sp>
        <p:nvSpPr>
          <p:cNvPr id="8" name="Google Shape;392;p10">
            <a:extLst>
              <a:ext uri="{FF2B5EF4-FFF2-40B4-BE49-F238E27FC236}">
                <a16:creationId xmlns:a16="http://schemas.microsoft.com/office/drawing/2014/main" xmlns="" id="{88E5A068-918C-B940-BB62-F3A83045E6C8}"/>
              </a:ext>
            </a:extLst>
          </p:cNvPr>
          <p:cNvSpPr txBox="1"/>
          <p:nvPr/>
        </p:nvSpPr>
        <p:spPr>
          <a:xfrm>
            <a:off x="2748521" y="4349903"/>
            <a:ext cx="144526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Mucha confianza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venir Next LT Pro" panose="020B0504020202020204" pitchFamily="34" charset="77"/>
              <a:cs typeface="Arial"/>
              <a:sym typeface="Arial"/>
            </a:endParaRPr>
          </a:p>
        </p:txBody>
      </p:sp>
      <p:sp>
        <p:nvSpPr>
          <p:cNvPr id="13" name="Google Shape;393;p10">
            <a:extLst>
              <a:ext uri="{FF2B5EF4-FFF2-40B4-BE49-F238E27FC236}">
                <a16:creationId xmlns:a16="http://schemas.microsoft.com/office/drawing/2014/main" xmlns="" id="{1E86B842-0045-8546-AC73-34099F64F9DA}"/>
              </a:ext>
            </a:extLst>
          </p:cNvPr>
          <p:cNvSpPr txBox="1"/>
          <p:nvPr/>
        </p:nvSpPr>
        <p:spPr>
          <a:xfrm>
            <a:off x="5214275" y="4363435"/>
            <a:ext cx="1531202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AA00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Nada de confianza</a:t>
            </a:r>
          </a:p>
        </p:txBody>
      </p:sp>
      <p:sp>
        <p:nvSpPr>
          <p:cNvPr id="14" name="Google Shape;392;p10">
            <a:extLst>
              <a:ext uri="{FF2B5EF4-FFF2-40B4-BE49-F238E27FC236}">
                <a16:creationId xmlns:a16="http://schemas.microsoft.com/office/drawing/2014/main" xmlns="" id="{FC4C17F1-05FC-8C4F-91BB-8CE4582C0C84}"/>
              </a:ext>
            </a:extLst>
          </p:cNvPr>
          <p:cNvSpPr txBox="1"/>
          <p:nvPr/>
        </p:nvSpPr>
        <p:spPr>
          <a:xfrm>
            <a:off x="4193787" y="4360372"/>
            <a:ext cx="1106424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Algo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Avenir Next LT Pro" panose="020B0504020202020204" pitchFamily="34" charset="77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76693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3">
            <a:extLst>
              <a:ext uri="{FF2B5EF4-FFF2-40B4-BE49-F238E27FC236}">
                <a16:creationId xmlns:a16="http://schemas.microsoft.com/office/drawing/2014/main" xmlns="" id="{3BF837B7-1CD2-334B-8239-FE9D3D8B4C67}"/>
              </a:ext>
            </a:extLst>
          </p:cNvPr>
          <p:cNvGraphicFramePr>
            <a:graphicFrameLocks/>
          </p:cNvGraphicFramePr>
          <p:nvPr/>
        </p:nvGraphicFramePr>
        <p:xfrm>
          <a:off x="595312" y="880225"/>
          <a:ext cx="7953375" cy="3381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Google Shape;448;p18">
            <a:extLst>
              <a:ext uri="{FF2B5EF4-FFF2-40B4-BE49-F238E27FC236}">
                <a16:creationId xmlns:a16="http://schemas.microsoft.com/office/drawing/2014/main" xmlns="" id="{7264B6B6-F8E9-6940-8653-CB9D892717DD}"/>
              </a:ext>
            </a:extLst>
          </p:cNvPr>
          <p:cNvSpPr txBox="1"/>
          <p:nvPr/>
        </p:nvSpPr>
        <p:spPr>
          <a:xfrm>
            <a:off x="-112110" y="129013"/>
            <a:ext cx="9424276" cy="645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es-AR" sz="1600" dirty="0">
                <a:solidFill>
                  <a:srgbClr val="4472C4"/>
                </a:solidFill>
                <a:latin typeface="Avenir Next LT Pro" panose="020B0504020202020204" pitchFamily="34" charset="0"/>
                <a:sym typeface="Avenir"/>
              </a:rPr>
              <a:t>¿ CUÁNTA CONFIANZA TIENE PARA TOMAR UNA DECISIÓN ECONÓMICA IMPORTANTE?</a:t>
            </a:r>
          </a:p>
          <a:p>
            <a:pPr algn="ctr">
              <a:lnSpc>
                <a:spcPct val="110000"/>
              </a:lnSpc>
            </a:pPr>
            <a:r>
              <a:rPr lang="es-AR" sz="1200" dirty="0"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% Según nivel socioeconómico</a:t>
            </a:r>
            <a:endParaRPr lang="es-AR" sz="1600" dirty="0">
              <a:solidFill>
                <a:srgbClr val="4472C4"/>
              </a:solidFill>
              <a:latin typeface="Avenir Next LT Pro" panose="020B0504020202020204" pitchFamily="34" charset="0"/>
              <a:sym typeface="Avenir"/>
            </a:endParaRPr>
          </a:p>
        </p:txBody>
      </p:sp>
      <p:sp>
        <p:nvSpPr>
          <p:cNvPr id="3" name="Google Shape;392;p10">
            <a:extLst>
              <a:ext uri="{FF2B5EF4-FFF2-40B4-BE49-F238E27FC236}">
                <a16:creationId xmlns:a16="http://schemas.microsoft.com/office/drawing/2014/main" xmlns="" id="{2E4FFF50-095A-B8C6-E6B9-12601FB8DCB4}"/>
              </a:ext>
            </a:extLst>
          </p:cNvPr>
          <p:cNvSpPr txBox="1"/>
          <p:nvPr/>
        </p:nvSpPr>
        <p:spPr>
          <a:xfrm>
            <a:off x="2748521" y="4349903"/>
            <a:ext cx="1445266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Mucha confianza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venir Next LT Pro" panose="020B0504020202020204" pitchFamily="34" charset="77"/>
              <a:cs typeface="Arial"/>
              <a:sym typeface="Arial"/>
            </a:endParaRPr>
          </a:p>
        </p:txBody>
      </p:sp>
      <p:sp>
        <p:nvSpPr>
          <p:cNvPr id="5" name="Google Shape;393;p10">
            <a:extLst>
              <a:ext uri="{FF2B5EF4-FFF2-40B4-BE49-F238E27FC236}">
                <a16:creationId xmlns:a16="http://schemas.microsoft.com/office/drawing/2014/main" xmlns="" id="{F8B1B679-D09D-4300-CE88-A4371D5DE978}"/>
              </a:ext>
            </a:extLst>
          </p:cNvPr>
          <p:cNvSpPr txBox="1"/>
          <p:nvPr/>
        </p:nvSpPr>
        <p:spPr>
          <a:xfrm>
            <a:off x="5214275" y="4363435"/>
            <a:ext cx="1531202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AA0000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Nada de confianza</a:t>
            </a:r>
          </a:p>
        </p:txBody>
      </p:sp>
      <p:sp>
        <p:nvSpPr>
          <p:cNvPr id="7" name="Google Shape;392;p10">
            <a:extLst>
              <a:ext uri="{FF2B5EF4-FFF2-40B4-BE49-F238E27FC236}">
                <a16:creationId xmlns:a16="http://schemas.microsoft.com/office/drawing/2014/main" xmlns="" id="{918703BC-F502-6958-1404-4EA21E646941}"/>
              </a:ext>
            </a:extLst>
          </p:cNvPr>
          <p:cNvSpPr txBox="1"/>
          <p:nvPr/>
        </p:nvSpPr>
        <p:spPr>
          <a:xfrm>
            <a:off x="4193787" y="4360372"/>
            <a:ext cx="1106424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AR" sz="1000" b="1" i="0" u="none" strike="noStrike" kern="0" cap="none" spc="0" normalizeH="0" baseline="0" noProof="0" dirty="0">
                <a:ln>
                  <a:noFill/>
                </a:ln>
                <a:solidFill>
                  <a:srgbClr val="BFBFBF"/>
                </a:solidFill>
                <a:effectLst/>
                <a:uLnTx/>
                <a:uFillTx/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Algo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BFBFBF"/>
              </a:solidFill>
              <a:effectLst/>
              <a:uLnTx/>
              <a:uFillTx/>
              <a:latin typeface="Avenir Next LT Pro" panose="020B0504020202020204" pitchFamily="34" charset="77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11511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23F01C9F-BE84-F1BE-2449-54233E849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xmlns="" id="{E47A7549-5EDC-3D30-F806-763E0A17D2D6}"/>
              </a:ext>
            </a:extLst>
          </p:cNvPr>
          <p:cNvSpPr txBox="1">
            <a:spLocks/>
          </p:cNvSpPr>
          <p:nvPr/>
        </p:nvSpPr>
        <p:spPr>
          <a:xfrm>
            <a:off x="4607236" y="3944513"/>
            <a:ext cx="3678572" cy="50071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8" tIns="45715" rIns="91428" bIns="45715"/>
          <a:lstStyle>
            <a:lvl1pPr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54864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109728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64592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219456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548626">
              <a:defRPr/>
            </a:pPr>
            <a:r>
              <a:rPr lang="es-AR" sz="2000" dirty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itchFamily="34" charset="0"/>
              </a:rPr>
              <a:t>berensztein.com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9CD1DBEE-42B5-755B-A116-860F0ABCAB52}"/>
              </a:ext>
            </a:extLst>
          </p:cNvPr>
          <p:cNvSpPr txBox="1">
            <a:spLocks/>
          </p:cNvSpPr>
          <p:nvPr/>
        </p:nvSpPr>
        <p:spPr>
          <a:xfrm>
            <a:off x="1071552" y="3929273"/>
            <a:ext cx="3551681" cy="51456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8" tIns="45715" rIns="91428" bIns="45715"/>
          <a:lstStyle>
            <a:lvl1pPr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54864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109728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64592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2194560" algn="ctr" defTabSz="548640" rtl="0" eaLnBrk="1" fontAlgn="base" hangingPunct="1">
              <a:spcBef>
                <a:spcPct val="0"/>
              </a:spcBef>
              <a:spcAft>
                <a:spcPct val="0"/>
              </a:spcAft>
              <a:defRPr sz="528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548626">
              <a:defRPr/>
            </a:pPr>
            <a:r>
              <a:rPr lang="es-AR" sz="2000" dirty="0">
                <a:solidFill>
                  <a:schemeClr val="bg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itchFamily="34" charset="0"/>
              </a:rPr>
              <a:t>dalessio.com.ar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8C65F270-FBAD-E4A2-0BAD-AE880C33B1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477" y="3553460"/>
            <a:ext cx="1056117" cy="105611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46C2B6F2-0946-8BD2-D8A0-B530361C36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875" y="2199640"/>
            <a:ext cx="2347931" cy="96012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72089D4F-D2BB-AE1C-8CBC-0FE0F0F926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904" y="639779"/>
            <a:ext cx="2269864" cy="9281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495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"/>
          <p:cNvSpPr txBox="1"/>
          <p:nvPr/>
        </p:nvSpPr>
        <p:spPr>
          <a:xfrm>
            <a:off x="0" y="154621"/>
            <a:ext cx="9144000" cy="37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dirty="0">
                <a:solidFill>
                  <a:schemeClr val="accent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PRINCIPALES CONCLUSIONES III</a:t>
            </a:r>
            <a:endParaRPr sz="1600" dirty="0">
              <a:solidFill>
                <a:schemeClr val="accent1"/>
              </a:solidFill>
              <a:latin typeface="Avenir Next LT Pro" panose="020B0504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9" name="Google Shape;329;p3"/>
          <p:cNvSpPr txBox="1"/>
          <p:nvPr/>
        </p:nvSpPr>
        <p:spPr>
          <a:xfrm>
            <a:off x="543554" y="526514"/>
            <a:ext cx="7860698" cy="4334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+mj-lt"/>
              <a:buAutoNum type="arabicPeriod" startAt="8"/>
            </a:pP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Guillermo Francos, ex jefe de Gabinete de la administración de Milei, es el único dirigente con balance neto positivo (+5). 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+mj-lt"/>
              <a:buAutoNum type="arabicPeriod" startAt="8"/>
            </a:pP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El top tres de líderes políticos lo completan Patricia </a:t>
            </a:r>
            <a:r>
              <a:rPr lang="es-ES" sz="10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Bullrich</a:t>
            </a: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(43% de imagen positiva) y Myriam </a:t>
            </a:r>
            <a:r>
              <a:rPr lang="es-ES" sz="10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Bregman</a:t>
            </a: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(40%). El presidente Milei se ubica octavo con 35%, detrás de Mauricio y Jorge </a:t>
            </a:r>
            <a:r>
              <a:rPr lang="es-ES" sz="10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Macri</a:t>
            </a: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, y Axel </a:t>
            </a:r>
            <a:r>
              <a:rPr lang="es-ES" sz="10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Kicillof</a:t>
            </a: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, principales líderes opositores, los tres con 37% de aprobación.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+mj-lt"/>
              <a:buAutoNum type="arabicPeriod" startAt="8"/>
            </a:pP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la segmentación por voto, quienes favorecieron a LLA en las legislativas tienen a </a:t>
            </a:r>
            <a:r>
              <a:rPr lang="es-ES" sz="10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Bullrich</a:t>
            </a: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(88%), y luego a Milei, </a:t>
            </a:r>
            <a:r>
              <a:rPr lang="es-ES" sz="10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Santilli</a:t>
            </a: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y Francos (todos 78%) como favoritos, mientras que quienes eligieron la fórmula de FP valoran positivamente a </a:t>
            </a:r>
            <a:r>
              <a:rPr lang="es-ES" sz="10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Kicillof</a:t>
            </a: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(89%), </a:t>
            </a:r>
            <a:r>
              <a:rPr lang="es-ES" sz="10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Bregman</a:t>
            </a: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(86%) y Juan </a:t>
            </a:r>
            <a:r>
              <a:rPr lang="es-ES" sz="1000" dirty="0" err="1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Grabois</a:t>
            </a:r>
            <a:r>
              <a:rPr lang="es-ES" sz="10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 (76%). </a:t>
            </a:r>
          </a:p>
        </p:txBody>
      </p:sp>
    </p:spTree>
    <p:extLst>
      <p:ext uri="{BB962C8B-B14F-4D97-AF65-F5344CB8AC3E}">
        <p14:creationId xmlns:p14="http://schemas.microsoft.com/office/powerpoint/2010/main" val="2484158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6"/>
          <p:cNvPicPr preferRelativeResize="0"/>
          <p:nvPr/>
        </p:nvPicPr>
        <p:blipFill rotWithShape="1">
          <a:blip r:embed="rId3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1058178" y="551315"/>
            <a:ext cx="2194522" cy="3636156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347" name="Google Shape;347;p6"/>
          <p:cNvSpPr txBox="1"/>
          <p:nvPr/>
        </p:nvSpPr>
        <p:spPr>
          <a:xfrm>
            <a:off x="4102893" y="729991"/>
            <a:ext cx="4967535" cy="3354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+mj-lt"/>
              <a:buAutoNum type="arabicPeriod"/>
            </a:pPr>
            <a:r>
              <a:rPr lang="es-AR" b="1" dirty="0">
                <a:solidFill>
                  <a:schemeClr val="dk1"/>
                </a:solidFill>
                <a:latin typeface="Avenir Next LT Pro" panose="020B0504020202020204" pitchFamily="34" charset="77"/>
                <a:sym typeface="Avenir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Situación económica</a:t>
            </a:r>
            <a:endParaRPr b="1" dirty="0">
              <a:solidFill>
                <a:schemeClr val="dk1"/>
              </a:solidFill>
              <a:latin typeface="Avenir Next LT Pro" panose="020B0504020202020204" pitchFamily="34" charset="77"/>
            </a:endParaRPr>
          </a:p>
          <a:p>
            <a:pPr marL="342900" marR="0" lvl="0" indent="-342900" algn="l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+mj-lt"/>
              <a:buAutoNum type="arabicPeriod"/>
            </a:pPr>
            <a:r>
              <a:rPr lang="es-AR" b="1" dirty="0">
                <a:solidFill>
                  <a:schemeClr val="dk1"/>
                </a:solidFill>
                <a:latin typeface="Avenir Next LT Pro" panose="020B0504020202020204" pitchFamily="34" charset="77"/>
                <a:sym typeface="Avenir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Gestión de gobierno</a:t>
            </a:r>
            <a:endParaRPr b="1" dirty="0">
              <a:solidFill>
                <a:schemeClr val="dk1"/>
              </a:solidFill>
              <a:latin typeface="Avenir Next LT Pro" panose="020B0504020202020204" pitchFamily="34" charset="77"/>
            </a:endParaRPr>
          </a:p>
          <a:p>
            <a:pPr marL="342900" marR="0" lvl="0" indent="-342900" algn="l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+mj-lt"/>
              <a:buAutoNum type="arabicPeriod"/>
            </a:pPr>
            <a:r>
              <a:rPr lang="es-AR" b="1" dirty="0">
                <a:solidFill>
                  <a:schemeClr val="dk1"/>
                </a:solidFill>
                <a:latin typeface="Avenir Next LT Pro" panose="020B0504020202020204" pitchFamily="34" charset="77"/>
                <a:sym typeface="Avenir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Temas que más preocupan</a:t>
            </a:r>
            <a:endParaRPr lang="es-AR" b="1" dirty="0">
              <a:solidFill>
                <a:schemeClr val="dk1"/>
              </a:solidFill>
              <a:latin typeface="Avenir Next LT Pro" panose="020B0504020202020204" pitchFamily="34" charset="77"/>
              <a:sym typeface="Avenir"/>
            </a:endParaRPr>
          </a:p>
          <a:p>
            <a:pPr marL="342900" marR="0" lvl="0" indent="-342900" algn="l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+mj-lt"/>
              <a:buAutoNum type="arabicPeriod"/>
            </a:pPr>
            <a:r>
              <a:rPr lang="es-AR" b="1" dirty="0">
                <a:solidFill>
                  <a:schemeClr val="dk1"/>
                </a:solidFill>
                <a:latin typeface="Avenir Next LT Pro" panose="020B0504020202020204" pitchFamily="34" charset="77"/>
                <a:sym typeface="Avenir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Imagen y posicionamiento de dirigentes</a:t>
            </a:r>
            <a:endParaRPr lang="es-AR" b="1" dirty="0">
              <a:solidFill>
                <a:schemeClr val="dk1"/>
              </a:solidFill>
              <a:latin typeface="Avenir Next LT Pro" panose="020B0504020202020204" pitchFamily="34" charset="77"/>
              <a:sym typeface="Avenir"/>
            </a:endParaRPr>
          </a:p>
          <a:p>
            <a:pPr marL="342900" marR="0" lvl="0" indent="-342900" algn="l" rtl="0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400"/>
              <a:buFont typeface="+mj-lt"/>
              <a:buAutoNum type="arabicPeriod"/>
            </a:pPr>
            <a:r>
              <a:rPr lang="es-AR" b="1" dirty="0">
                <a:solidFill>
                  <a:schemeClr val="tx1"/>
                </a:solidFill>
                <a:latin typeface="Avenir Next LT Pro" panose="020B0504020202020204" pitchFamily="34" charset="77"/>
                <a:sym typeface="Avenir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Temas de coyuntura</a:t>
            </a:r>
            <a:endParaRPr lang="es-AR" b="1" dirty="0">
              <a:solidFill>
                <a:schemeClr val="tx1"/>
              </a:solidFill>
              <a:latin typeface="Avenir Next LT Pro" panose="020B0504020202020204" pitchFamily="34" charset="77"/>
              <a:sym typeface="Avenir"/>
            </a:endParaRPr>
          </a:p>
        </p:txBody>
      </p:sp>
    </p:spTree>
    <p:extLst>
      <p:ext uri="{BB962C8B-B14F-4D97-AF65-F5344CB8AC3E}">
        <p14:creationId xmlns:p14="http://schemas.microsoft.com/office/powerpoint/2010/main" val="2051950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2BDA66AF-F6E5-4521-C9FA-182880175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1" y="0"/>
            <a:ext cx="9180512" cy="5143500"/>
          </a:xfrm>
          <a:prstGeom prst="rect">
            <a:avLst/>
          </a:prstGeom>
        </p:spPr>
      </p:pic>
      <p:pic>
        <p:nvPicPr>
          <p:cNvPr id="11" name="Imagen 10" descr="Imagen que contiene computadora, teclado, oscuro, tabla&#10;&#10;El contenido generado por IA puede ser incorrecto.">
            <a:extLst>
              <a:ext uri="{FF2B5EF4-FFF2-40B4-BE49-F238E27FC236}">
                <a16:creationId xmlns:a16="http://schemas.microsoft.com/office/drawing/2014/main" xmlns="" id="{6E1459E0-B4E6-2DA9-30AE-EB2F32566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6511" y="1656747"/>
            <a:ext cx="9144000" cy="151990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"/>
          <p:cNvSpPr txBox="1"/>
          <p:nvPr/>
        </p:nvSpPr>
        <p:spPr>
          <a:xfrm>
            <a:off x="0" y="154621"/>
            <a:ext cx="9144000" cy="373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60925" rIns="432000" bIns="60925" anchor="t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AR" sz="1600" dirty="0">
                <a:solidFill>
                  <a:schemeClr val="accent1"/>
                </a:solidFill>
                <a:latin typeface="Avenir Next LT Pro" panose="020B0504020202020204" pitchFamily="34" charset="0"/>
                <a:ea typeface="Avenir"/>
                <a:cs typeface="Avenir"/>
                <a:sym typeface="Avenir"/>
              </a:rPr>
              <a:t>SITUACIÓN ECONÓMICA</a:t>
            </a:r>
            <a:endParaRPr sz="1600" dirty="0">
              <a:solidFill>
                <a:schemeClr val="accent1"/>
              </a:solidFill>
              <a:latin typeface="Avenir Next LT Pro" panose="020B0504020202020204" pitchFamily="34" charset="0"/>
              <a:ea typeface="Avenir"/>
              <a:cs typeface="Avenir"/>
              <a:sym typeface="Avenir"/>
            </a:endParaRPr>
          </a:p>
        </p:txBody>
      </p:sp>
      <p:sp>
        <p:nvSpPr>
          <p:cNvPr id="329" name="Google Shape;329;p3"/>
          <p:cNvSpPr txBox="1"/>
          <p:nvPr/>
        </p:nvSpPr>
        <p:spPr>
          <a:xfrm>
            <a:off x="578589" y="755323"/>
            <a:ext cx="7860698" cy="3844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La evaluación sobre la situación económica actual se mantiene en valores similares a mayo de este año. Un 65% de los encuestados considera que la situación está peor que el año pasado, mientras que un 33% cree que está mejor. Entre los votantes de LLA, el optimismo creció un punto hacia el 71%. Un 98% de los votantes de FP, por su parte, evalúa negativamente el transcurso económico. 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Las expectativas económicas para el año próximo cayeron ligeramente: un 39% de la población cree que la economía estará mejor dentro de un año y un 57% evalúa que estará peor. El 83% de los votantes de LLA en legislativas considera que habrá recuperación económica el año próximo, mientras que el 96% de quienes prefirieron a FP es pesimista sobre el futuro cercano del país.</a:t>
            </a:r>
          </a:p>
          <a:p>
            <a:pPr marL="228600" indent="-2286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4472C4"/>
              </a:buClr>
              <a:buSzPts val="1200"/>
              <a:buFont typeface="Arial" panose="020B0604020202020204" pitchFamily="34" charset="0"/>
              <a:buChar char="•"/>
            </a:pPr>
            <a:r>
              <a:rPr lang="es-ES" sz="1100" dirty="0">
                <a:solidFill>
                  <a:schemeClr val="dk1"/>
                </a:solidFill>
                <a:latin typeface="Avenir Next LT Pro" panose="020B0504020202020204" pitchFamily="34" charset="77"/>
                <a:ea typeface="Avenir"/>
                <a:cs typeface="Avenir"/>
                <a:sym typeface="Avenir"/>
              </a:rPr>
              <a:t>En cuanto a la percepción sobre la situación económica personal, el 66% de los encuestados percibe que está peor posicionado económicamente respecto del año anterior, un punto menos que el mes previo. La sensación positiva sobre la economía personal de los votantes a LLA se encuentra en 60%, mientras que el pesimismo predomina entre los votantes de FP, con un 95%. </a:t>
            </a:r>
          </a:p>
        </p:txBody>
      </p:sp>
    </p:spTree>
    <p:extLst>
      <p:ext uri="{BB962C8B-B14F-4D97-AF65-F5344CB8AC3E}">
        <p14:creationId xmlns:p14="http://schemas.microsoft.com/office/powerpoint/2010/main" val="1163268911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_Berensztein_Presentatio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Berensztein_Presentatio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tents Slide Master">
  <a:themeElements>
    <a:clrScheme name="ALLPPT-COLOR-A19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Office Theme">
  <a:themeElements>
    <a:clrScheme name="ThemeBMC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79B7"/>
      </a:accent1>
      <a:accent2>
        <a:srgbClr val="019ADD"/>
      </a:accent2>
      <a:accent3>
        <a:srgbClr val="6BC2ED"/>
      </a:accent3>
      <a:accent4>
        <a:srgbClr val="A7CCDF"/>
      </a:accent4>
      <a:accent5>
        <a:srgbClr val="595959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Berensztein_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_Berensztein_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27BC8ED355F8345893030A70DD7718A" ma:contentTypeVersion="4" ma:contentTypeDescription="Crear nuevo documento." ma:contentTypeScope="" ma:versionID="727cba68a89b9fe0d9a9285bfb938c6c">
  <xsd:schema xmlns:xsd="http://www.w3.org/2001/XMLSchema" xmlns:xs="http://www.w3.org/2001/XMLSchema" xmlns:p="http://schemas.microsoft.com/office/2006/metadata/properties" xmlns:ns3="1778f084-3ee2-43a6-a2dd-35cd63b6e39f" targetNamespace="http://schemas.microsoft.com/office/2006/metadata/properties" ma:root="true" ma:fieldsID="3ab24d31bd46b846e3765ba2fe4e2376" ns3:_="">
    <xsd:import namespace="1778f084-3ee2-43a6-a2dd-35cd63b6e39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8f084-3ee2-43a6-a2dd-35cd63b6e3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0F40C0-01B5-41A2-9DE5-97179BA410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78f084-3ee2-43a6-a2dd-35cd63b6e3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D33341-7775-4CE2-BC2A-B631A5BC70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84F636A-01FE-46E3-9BBB-27782CE77F1E}">
  <ds:schemaRefs>
    <ds:schemaRef ds:uri="http://purl.org/dc/elements/1.1/"/>
    <ds:schemaRef ds:uri="1778f084-3ee2-43a6-a2dd-35cd63b6e39f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62181</TotalTime>
  <Words>2351</Words>
  <Application>Microsoft Office PowerPoint</Application>
  <PresentationFormat>Presentación en pantalla (16:9)</PresentationFormat>
  <Paragraphs>423</Paragraphs>
  <Slides>54</Slides>
  <Notes>50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8</vt:i4>
      </vt:variant>
      <vt:variant>
        <vt:lpstr>Títulos de diapositiva</vt:lpstr>
      </vt:variant>
      <vt:variant>
        <vt:i4>54</vt:i4>
      </vt:variant>
    </vt:vector>
  </HeadingPairs>
  <TitlesOfParts>
    <vt:vector size="71" baseType="lpstr">
      <vt:lpstr>Microsoft YaHei UI</vt:lpstr>
      <vt:lpstr>ＭＳ Ｐゴシック</vt:lpstr>
      <vt:lpstr>Arial</vt:lpstr>
      <vt:lpstr>Avenir</vt:lpstr>
      <vt:lpstr>Avenir Next</vt:lpstr>
      <vt:lpstr>Avenir Next LT Pro</vt:lpstr>
      <vt:lpstr>AvenirNext LT Pro Bold</vt:lpstr>
      <vt:lpstr>Calibri</vt:lpstr>
      <vt:lpstr>Calibri Light</vt:lpstr>
      <vt:lpstr>Diseño personalizado</vt:lpstr>
      <vt:lpstr>9_Berensztein_Presentation</vt:lpstr>
      <vt:lpstr>5_Berensztein_Presentation</vt:lpstr>
      <vt:lpstr>Contents Slide Master</vt:lpstr>
      <vt:lpstr>7_Office Theme</vt:lpstr>
      <vt:lpstr>Berensztein_Presentation</vt:lpstr>
      <vt:lpstr>1_Berensztein_Presentation</vt:lpstr>
      <vt:lpstr>1_Diseño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Analistas</dc:creator>
  <cp:lastModifiedBy>Marisa Blaiotta</cp:lastModifiedBy>
  <cp:revision>1818</cp:revision>
  <cp:lastPrinted>2025-12-06T21:08:02Z</cp:lastPrinted>
  <dcterms:created xsi:type="dcterms:W3CDTF">2018-04-26T13:05:07Z</dcterms:created>
  <dcterms:modified xsi:type="dcterms:W3CDTF">2026-08-18T13:53:43Z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0x010100B27BC8ED355F8345893030A70DD7718A</vt:lpwstr>
  </property>
</Properties>
</file>