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1" r:id="rId2"/>
    <p:sldMasterId id="2147483733" r:id="rId3"/>
    <p:sldMasterId id="2147483742" r:id="rId4"/>
  </p:sldMasterIdLst>
  <p:notesMasterIdLst>
    <p:notesMasterId r:id="rId27"/>
  </p:notesMasterIdLst>
  <p:handoutMasterIdLst>
    <p:handoutMasterId r:id="rId28"/>
  </p:handoutMasterIdLst>
  <p:sldIdLst>
    <p:sldId id="555" r:id="rId5"/>
    <p:sldId id="697" r:id="rId6"/>
    <p:sldId id="667" r:id="rId7"/>
    <p:sldId id="671" r:id="rId8"/>
    <p:sldId id="709" r:id="rId9"/>
    <p:sldId id="710" r:id="rId10"/>
    <p:sldId id="711" r:id="rId11"/>
    <p:sldId id="713" r:id="rId12"/>
    <p:sldId id="729" r:id="rId13"/>
    <p:sldId id="672" r:id="rId14"/>
    <p:sldId id="673" r:id="rId15"/>
    <p:sldId id="674" r:id="rId16"/>
    <p:sldId id="731" r:id="rId17"/>
    <p:sldId id="736" r:id="rId18"/>
    <p:sldId id="720" r:id="rId19"/>
    <p:sldId id="723" r:id="rId20"/>
    <p:sldId id="735" r:id="rId21"/>
    <p:sldId id="733" r:id="rId22"/>
    <p:sldId id="734" r:id="rId23"/>
    <p:sldId id="737" r:id="rId24"/>
    <p:sldId id="738" r:id="rId25"/>
    <p:sldId id="580" r:id="rId26"/>
  </p:sldIdLst>
  <p:sldSz cx="10693400" cy="7561263"/>
  <p:notesSz cx="6797675" cy="9928225"/>
  <p:defaultTextStyle>
    <a:defPPr>
      <a:defRPr lang="es-AR"/>
    </a:defPPr>
    <a:lvl1pPr marL="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6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32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48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641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799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960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121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279" algn="l" defTabSz="10423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694B"/>
    <a:srgbClr val="006600"/>
    <a:srgbClr val="339966"/>
    <a:srgbClr val="008080"/>
    <a:srgbClr val="008000"/>
    <a:srgbClr val="00CC99"/>
    <a:srgbClr val="A18B07"/>
    <a:srgbClr val="A8A400"/>
    <a:srgbClr val="CCCC00"/>
    <a:srgbClr val="D06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39" autoAdjust="0"/>
    <p:restoredTop sz="96649" autoAdjust="0"/>
  </p:normalViewPr>
  <p:slideViewPr>
    <p:cSldViewPr>
      <p:cViewPr varScale="1">
        <p:scale>
          <a:sx n="61" d="100"/>
          <a:sy n="61" d="100"/>
        </p:scale>
        <p:origin x="-240" y="-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0"/>
  <c:chart>
    <c:plotArea>
      <c:layout>
        <c:manualLayout>
          <c:layoutTarget val="inner"/>
          <c:xMode val="edge"/>
          <c:yMode val="edge"/>
          <c:x val="0"/>
          <c:y val="6.9330120171685924E-2"/>
          <c:w val="0.98406978539447298"/>
          <c:h val="0.92763623812068863"/>
        </c:manualLayout>
      </c:layout>
      <c:barChart>
        <c:barDir val="col"/>
        <c:grouping val="percentStacked"/>
        <c:ser>
          <c:idx val="5"/>
          <c:order val="0"/>
          <c:tx>
            <c:strRef>
              <c:f>Hoja1!$B$2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>
                    <a:latin typeface="+mn-lt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63-4F03-82F4-00B9E6E9A469}"/>
            </c:ext>
          </c:extLst>
        </c:ser>
        <c:ser>
          <c:idx val="4"/>
          <c:order val="1"/>
          <c:tx>
            <c:strRef>
              <c:f>Hoja1!$B$3</c:f>
              <c:strCache>
                <c:ptCount val="1"/>
                <c:pt idx="0">
                  <c:v>Mejor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>
                    <a:latin typeface="+mn-lt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Hoja1!$C$3</c:f>
              <c:numCache>
                <c:formatCode>0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63-4F03-82F4-00B9E6E9A469}"/>
            </c:ext>
          </c:extLst>
        </c:ser>
        <c:ser>
          <c:idx val="2"/>
          <c:order val="2"/>
          <c:tx>
            <c:strRef>
              <c:f>Hoja1!$B$4</c:f>
              <c:strCache>
                <c:ptCount val="1"/>
                <c:pt idx="0">
                  <c:v>Peor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>
                    <a:latin typeface="+mn-lt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Hoja1!$C$4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63-4F03-82F4-00B9E6E9A469}"/>
            </c:ext>
          </c:extLst>
        </c:ser>
        <c:ser>
          <c:idx val="0"/>
          <c:order val="3"/>
          <c:tx>
            <c:strRef>
              <c:f>Hoja1!$B$5</c:f>
              <c:strCache>
                <c:ptCount val="1"/>
                <c:pt idx="0">
                  <c:v>Mucho peor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>
                    <a:latin typeface="+mn-lt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Hoja1!$C$5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6-4DD9-9EC7-4815024C4887}"/>
            </c:ext>
          </c:extLst>
        </c:ser>
        <c:ser>
          <c:idx val="1"/>
          <c:order val="4"/>
          <c:tx>
            <c:strRef>
              <c:f>Hoja1!$B$6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48-4CE9-86C5-F9F9356D51A5}"/>
            </c:ext>
          </c:extLst>
        </c:ser>
        <c:dLbls/>
        <c:gapWidth val="210"/>
        <c:overlap val="100"/>
        <c:axId val="92899584"/>
        <c:axId val="92909568"/>
      </c:barChart>
      <c:catAx>
        <c:axId val="92899584"/>
        <c:scaling>
          <c:orientation val="minMax"/>
        </c:scaling>
        <c:delete val="1"/>
        <c:axPos val="b"/>
        <c:numFmt formatCode="General" sourceLinked="0"/>
        <c:tickLblPos val="none"/>
        <c:crossAx val="92909568"/>
        <c:crosses val="max"/>
        <c:auto val="1"/>
        <c:lblAlgn val="ctr"/>
        <c:lblOffset val="100"/>
      </c:catAx>
      <c:valAx>
        <c:axId val="92909568"/>
        <c:scaling>
          <c:orientation val="maxMin"/>
        </c:scaling>
        <c:delete val="1"/>
        <c:axPos val="l"/>
        <c:numFmt formatCode="0%" sourceLinked="1"/>
        <c:tickLblPos val="none"/>
        <c:crossAx val="92899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0"/>
  <c:chart>
    <c:plotArea>
      <c:layout>
        <c:manualLayout>
          <c:layoutTarget val="inner"/>
          <c:xMode val="edge"/>
          <c:yMode val="edge"/>
          <c:x val="0"/>
          <c:y val="6.5775490126105424E-2"/>
          <c:w val="0.98406978539447298"/>
          <c:h val="0.92763623812068863"/>
        </c:manualLayout>
      </c:layout>
      <c:barChart>
        <c:barDir val="col"/>
        <c:grouping val="percentStacked"/>
        <c:ser>
          <c:idx val="5"/>
          <c:order val="0"/>
          <c:tx>
            <c:strRef>
              <c:f>Hoja1!$B$2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>
                    <a:latin typeface="+mn-lt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Hoja1!$C$2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63-4F03-82F4-00B9E6E9A469}"/>
            </c:ext>
          </c:extLst>
        </c:ser>
        <c:ser>
          <c:idx val="4"/>
          <c:order val="1"/>
          <c:tx>
            <c:strRef>
              <c:f>Hoja1!$B$3</c:f>
              <c:strCache>
                <c:ptCount val="1"/>
                <c:pt idx="0">
                  <c:v>Mejor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>
                    <a:latin typeface="+mn-lt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Hoja1!$C$3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63-4F03-82F4-00B9E6E9A469}"/>
            </c:ext>
          </c:extLst>
        </c:ser>
        <c:ser>
          <c:idx val="2"/>
          <c:order val="2"/>
          <c:tx>
            <c:strRef>
              <c:f>Hoja1!$B$4</c:f>
              <c:strCache>
                <c:ptCount val="1"/>
                <c:pt idx="0">
                  <c:v>Peor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>
                    <a:latin typeface="+mn-lt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Hoja1!$C$4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63-4F03-82F4-00B9E6E9A469}"/>
            </c:ext>
          </c:extLst>
        </c:ser>
        <c:ser>
          <c:idx val="0"/>
          <c:order val="3"/>
          <c:tx>
            <c:strRef>
              <c:f>Hoja1!$B$5</c:f>
              <c:strCache>
                <c:ptCount val="1"/>
                <c:pt idx="0">
                  <c:v>Mucho peor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>
                    <a:latin typeface="+mn-lt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Hoja1!$C$5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6-4DD9-9EC7-4815024C4887}"/>
            </c:ext>
          </c:extLst>
        </c:ser>
        <c:ser>
          <c:idx val="1"/>
          <c:order val="4"/>
          <c:tx>
            <c:strRef>
              <c:f>Hoja1!$B$6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Hoja1!$C$1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Hoja1!$C$6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9F-483E-8957-030E0B344513}"/>
            </c:ext>
          </c:extLst>
        </c:ser>
        <c:dLbls/>
        <c:gapWidth val="210"/>
        <c:overlap val="100"/>
        <c:axId val="93590656"/>
        <c:axId val="93592192"/>
      </c:barChart>
      <c:catAx>
        <c:axId val="93590656"/>
        <c:scaling>
          <c:orientation val="minMax"/>
        </c:scaling>
        <c:delete val="1"/>
        <c:axPos val="b"/>
        <c:numFmt formatCode="General" sourceLinked="0"/>
        <c:tickLblPos val="none"/>
        <c:crossAx val="93592192"/>
        <c:crosses val="max"/>
        <c:auto val="1"/>
        <c:lblAlgn val="ctr"/>
        <c:lblOffset val="100"/>
      </c:catAx>
      <c:valAx>
        <c:axId val="93592192"/>
        <c:scaling>
          <c:orientation val="maxMin"/>
        </c:scaling>
        <c:delete val="1"/>
        <c:axPos val="l"/>
        <c:numFmt formatCode="0%" sourceLinked="1"/>
        <c:tickLblPos val="none"/>
        <c:crossAx val="93590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1.3968156203381255E-2"/>
          <c:y val="2.939430066182435E-2"/>
          <c:w val="0.98603184379661857"/>
          <c:h val="0.7737791896767775"/>
        </c:manualLayout>
      </c:layout>
      <c:lineChart>
        <c:grouping val="standard"/>
        <c:ser>
          <c:idx val="0"/>
          <c:order val="0"/>
          <c:tx>
            <c:strRef>
              <c:f>Hoja1!$A$2</c:f>
              <c:strCache>
                <c:ptCount val="1"/>
                <c:pt idx="0">
                  <c:v>Mejor (incluye mucho y algo mejor) 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1.7814727673832968E-3"/>
                  <c:y val="-4.008313726612391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444183021498504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611639217257342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629455347666312E-3"/>
                  <c:y val="-4.0083137266123933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814727673832968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275534641719879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4727673832968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444183021498504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650678110489414E-2"/>
                  <c:y val="-5.61163921725733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126815260385629E-2"/>
                  <c:y val="-5.344418302149846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111013346238269E-2"/>
                  <c:y val="-4.00831372661239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52762635332136E-2"/>
                  <c:y val="5.344418302149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Hoja1!$B$1:$N$1</c:f>
              <c:strCache>
                <c:ptCount val="13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</c:strCache>
            </c:strRef>
          </c:cat>
          <c:val>
            <c:numRef>
              <c:f>Hoja1!$B$2:$N$2</c:f>
              <c:numCache>
                <c:formatCode>General</c:formatCode>
                <c:ptCount val="13"/>
                <c:pt idx="0">
                  <c:v>28</c:v>
                </c:pt>
                <c:pt idx="1">
                  <c:v>33</c:v>
                </c:pt>
                <c:pt idx="2">
                  <c:v>37</c:v>
                </c:pt>
                <c:pt idx="3">
                  <c:v>34</c:v>
                </c:pt>
                <c:pt idx="4">
                  <c:v>40</c:v>
                </c:pt>
                <c:pt idx="5">
                  <c:v>37</c:v>
                </c:pt>
                <c:pt idx="6">
                  <c:v>38</c:v>
                </c:pt>
                <c:pt idx="7">
                  <c:v>37</c:v>
                </c:pt>
                <c:pt idx="8">
                  <c:v>41</c:v>
                </c:pt>
                <c:pt idx="9">
                  <c:v>41</c:v>
                </c:pt>
                <c:pt idx="10">
                  <c:v>39</c:v>
                </c:pt>
                <c:pt idx="11">
                  <c:v>38</c:v>
                </c:pt>
                <c:pt idx="12">
                  <c:v>48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Peor (incluye mucho y algo peor) </c:v>
                </c:pt>
              </c:strCache>
            </c:strRef>
          </c:tx>
          <c:dLbls>
            <c:dLbl>
              <c:idx val="0"/>
              <c:layout>
                <c:manualLayout>
                  <c:x val="-1.7814727673832968E-3"/>
                  <c:y val="-5.611639217257342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29455347665636E-3"/>
                  <c:y val="-5.611639217257342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611639217257342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629455347666312E-3"/>
                  <c:y val="-6.413301962579852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814727673832968E-3"/>
                  <c:y val="-5.077197387042359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4727673832968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444183021498504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460175256866212E-2"/>
                  <c:y val="-4.80997647193488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126815260385629E-2"/>
                  <c:y val="-4.80997647193488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460175256866212E-2"/>
                  <c:y val="-4.80997647193488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52762635332136E-2"/>
                  <c:y val="-6.14608104747232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Hoja1!$B$1:$N$1</c:f>
              <c:strCache>
                <c:ptCount val="13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</c:strCache>
            </c:strRef>
          </c:cat>
          <c:val>
            <c:numRef>
              <c:f>Hoja1!$B$3:$N$3</c:f>
              <c:numCache>
                <c:formatCode>General</c:formatCode>
                <c:ptCount val="13"/>
                <c:pt idx="0">
                  <c:v>70</c:v>
                </c:pt>
                <c:pt idx="1">
                  <c:v>66</c:v>
                </c:pt>
                <c:pt idx="2">
                  <c:v>62</c:v>
                </c:pt>
                <c:pt idx="3">
                  <c:v>65</c:v>
                </c:pt>
                <c:pt idx="4">
                  <c:v>59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57</c:v>
                </c:pt>
                <c:pt idx="9">
                  <c:v>57</c:v>
                </c:pt>
                <c:pt idx="10">
                  <c:v>59</c:v>
                </c:pt>
                <c:pt idx="11">
                  <c:v>59</c:v>
                </c:pt>
                <c:pt idx="12">
                  <c:v>50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responde 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4.275534641719879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419972563622075E-2"/>
                  <c:y val="-4.27555568273681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201437410262097E-2"/>
                  <c:y val="-4.27555568273681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857042870340945E-2"/>
                  <c:y val="-4.27555568273681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098842952730238E-2"/>
                  <c:y val="-4.54277659784431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340643035119371E-2"/>
                  <c:y val="-5.07719738704235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885075170077728E-2"/>
                  <c:y val="-5.077218428059290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5.611639217257342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814727673832968E-3"/>
                  <c:y val="-5.611639217257342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206204780968951E-2"/>
                  <c:y val="-5.61163921725733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7857042870340987E-2"/>
                  <c:y val="-4.00831372661239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404754572396444E-2"/>
                  <c:y val="-4.54275555682736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857042870341101E-2"/>
                  <c:y val="-4.00831372661238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Hoja1!$B$1:$N$1</c:f>
              <c:strCache>
                <c:ptCount val="13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</c:strCache>
            </c:strRef>
          </c:cat>
          <c:val>
            <c:numRef>
              <c:f>Hoja1!$B$4:$N$4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</c:ser>
        <c:dLbls>
          <c:showVal val="1"/>
        </c:dLbls>
        <c:marker val="1"/>
        <c:axId val="113005312"/>
        <c:axId val="113006848"/>
      </c:lineChart>
      <c:catAx>
        <c:axId val="113005312"/>
        <c:scaling>
          <c:orientation val="minMax"/>
        </c:scaling>
        <c:axPos val="b"/>
        <c:numFmt formatCode="General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/>
            </a:pPr>
            <a:endParaRPr lang="es-ES"/>
          </a:p>
        </c:txPr>
        <c:crossAx val="113006848"/>
        <c:crosses val="autoZero"/>
        <c:auto val="1"/>
        <c:lblAlgn val="ctr"/>
        <c:lblOffset val="100"/>
      </c:catAx>
      <c:valAx>
        <c:axId val="113006848"/>
        <c:scaling>
          <c:orientation val="minMax"/>
        </c:scaling>
        <c:delete val="1"/>
        <c:axPos val="l"/>
        <c:numFmt formatCode="General" sourceLinked="1"/>
        <c:tickLblPos val="none"/>
        <c:crossAx val="113005312"/>
        <c:crosses val="autoZero"/>
        <c:crossBetween val="between"/>
      </c:valAx>
    </c:plotArea>
    <c:legend>
      <c:legendPos val="b"/>
      <c:txPr>
        <a:bodyPr/>
        <a:lstStyle/>
        <a:p>
          <a:pPr>
            <a:defRPr lang="es-AR"/>
          </a:pPr>
          <a:endParaRPr lang="es-ES"/>
        </a:p>
      </c:txPr>
    </c:legend>
    <c:plotVisOnly val="1"/>
    <c:dispBlanksAs val="gap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Hoja1!$A$2</c:f>
              <c:strCache>
                <c:ptCount val="1"/>
                <c:pt idx="0">
                  <c:v>Mejor (incluye mucho y algo mejor) 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1.7814727673832985E-3"/>
                  <c:y val="-4.008313726612391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444183021498504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6116392172573408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629455347666312E-3"/>
                  <c:y val="-4.008313726612391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814727673832985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275534641719879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4727673832985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444183021498504E-3"/>
                  <c:y val="-4.80997647193488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650678110489404E-2"/>
                  <c:y val="-5.61163921725734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190342874740657E-2"/>
                  <c:y val="-5.61163921725733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380845728364081E-2"/>
                  <c:y val="-4.80997647193485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3650678110489414E-2"/>
                  <c:y val="-5.34441830214984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Hoja1!$B$1:$N$1</c:f>
              <c:strCache>
                <c:ptCount val="13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</c:strCache>
            </c:strRef>
          </c:cat>
          <c:val>
            <c:numRef>
              <c:f>Hoja1!$B$2:$N$2</c:f>
              <c:numCache>
                <c:formatCode>General</c:formatCode>
                <c:ptCount val="13"/>
                <c:pt idx="0">
                  <c:v>58</c:v>
                </c:pt>
                <c:pt idx="1">
                  <c:v>54</c:v>
                </c:pt>
                <c:pt idx="2">
                  <c:v>58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51</c:v>
                </c:pt>
                <c:pt idx="7">
                  <c:v>50</c:v>
                </c:pt>
                <c:pt idx="8">
                  <c:v>53</c:v>
                </c:pt>
                <c:pt idx="9">
                  <c:v>52</c:v>
                </c:pt>
                <c:pt idx="10">
                  <c:v>51</c:v>
                </c:pt>
                <c:pt idx="11">
                  <c:v>49</c:v>
                </c:pt>
                <c:pt idx="12">
                  <c:v>54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Peor (incluye mucho y algo peor) </c:v>
                </c:pt>
              </c:strCache>
            </c:strRef>
          </c:tx>
          <c:dLbls>
            <c:dLbl>
              <c:idx val="0"/>
              <c:layout>
                <c:manualLayout>
                  <c:x val="-2.4162310575004241E-2"/>
                  <c:y val="5.07719738704235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167077945711182E-2"/>
                  <c:y val="5.344418302149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111013346238269E-2"/>
                  <c:y val="5.07719738704235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380845728364081E-2"/>
                  <c:y val="6.14608104747231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404210644195012E-2"/>
                  <c:y val="5.34441830214984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329548499598132E-2"/>
                  <c:y val="5.07719738704235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111013346238269E-2"/>
                  <c:y val="5.61163921725733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892478192878551E-2"/>
                  <c:y val="4.54275555682736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915743121907911E-2"/>
                  <c:y val="5.07719738704235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571348581987182E-2"/>
                  <c:y val="5.34441830214984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111013346238269E-2"/>
                  <c:y val="5.61163921725733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111013346238269E-2"/>
                  <c:y val="5.07719738704235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8571348581987182E-2"/>
                  <c:y val="5.344418302149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Hoja1!$B$1:$N$1</c:f>
              <c:strCache>
                <c:ptCount val="13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</c:strCache>
            </c:strRef>
          </c:cat>
          <c:val>
            <c:numRef>
              <c:f>Hoja1!$B$3:$N$3</c:f>
              <c:numCache>
                <c:formatCode>General</c:formatCode>
                <c:ptCount val="13"/>
                <c:pt idx="0">
                  <c:v>39</c:v>
                </c:pt>
                <c:pt idx="1">
                  <c:v>42</c:v>
                </c:pt>
                <c:pt idx="2">
                  <c:v>39</c:v>
                </c:pt>
                <c:pt idx="3">
                  <c:v>40</c:v>
                </c:pt>
                <c:pt idx="4">
                  <c:v>42</c:v>
                </c:pt>
                <c:pt idx="5">
                  <c:v>43</c:v>
                </c:pt>
                <c:pt idx="6">
                  <c:v>45</c:v>
                </c:pt>
                <c:pt idx="7">
                  <c:v>44</c:v>
                </c:pt>
                <c:pt idx="8">
                  <c:v>43</c:v>
                </c:pt>
                <c:pt idx="9">
                  <c:v>46</c:v>
                </c:pt>
                <c:pt idx="10">
                  <c:v>45</c:v>
                </c:pt>
                <c:pt idx="11">
                  <c:v>47</c:v>
                </c:pt>
                <c:pt idx="12">
                  <c:v>42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responde 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4.275534641719879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419972563622054E-2"/>
                  <c:y val="-4.27555568273681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201437410262093E-2"/>
                  <c:y val="-4.27555568273681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857042870340976E-2"/>
                  <c:y val="-4.27555568273681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098842952730196E-2"/>
                  <c:y val="-4.54277659784431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340643035119402E-2"/>
                  <c:y val="-5.07719738704235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885075170077732E-2"/>
                  <c:y val="-5.07721842805929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5.6116392172573408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814727673832985E-3"/>
                  <c:y val="-5.6116392172573408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206204780968899E-2"/>
                  <c:y val="-5.61163921725734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9126875252466823E-2"/>
                  <c:y val="-4.54275555682736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5317378106089997E-2"/>
                  <c:y val="-4.54275555682736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857042870341101E-2"/>
                  <c:y val="-4.54275555682736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Hoja1!$B$1:$N$1</c:f>
              <c:strCache>
                <c:ptCount val="13"/>
                <c:pt idx="0">
                  <c:v>Jul </c:v>
                </c:pt>
                <c:pt idx="1">
                  <c:v>Sept </c:v>
                </c:pt>
                <c:pt idx="2">
                  <c:v>Oct </c:v>
                </c:pt>
                <c:pt idx="3">
                  <c:v>Nov </c:v>
                </c:pt>
                <c:pt idx="4">
                  <c:v>Dic </c:v>
                </c:pt>
                <c:pt idx="5">
                  <c:v>Ene </c:v>
                </c:pt>
                <c:pt idx="6">
                  <c:v>Feb </c:v>
                </c:pt>
                <c:pt idx="7">
                  <c:v>Mar </c:v>
                </c:pt>
                <c:pt idx="8">
                  <c:v>Abr 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Ago</c:v>
                </c:pt>
              </c:strCache>
            </c:strRef>
          </c:cat>
          <c:val>
            <c:numRef>
              <c:f>Hoja1!$B$4:$N$4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</c:ser>
        <c:dLbls>
          <c:showVal val="1"/>
        </c:dLbls>
        <c:marker val="1"/>
        <c:axId val="120419840"/>
        <c:axId val="120421376"/>
      </c:lineChart>
      <c:catAx>
        <c:axId val="120419840"/>
        <c:scaling>
          <c:orientation val="minMax"/>
        </c:scaling>
        <c:axPos val="b"/>
        <c:numFmt formatCode="General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/>
            </a:pPr>
            <a:endParaRPr lang="es-ES"/>
          </a:p>
        </c:txPr>
        <c:crossAx val="120421376"/>
        <c:crosses val="autoZero"/>
        <c:auto val="1"/>
        <c:lblAlgn val="ctr"/>
        <c:lblOffset val="100"/>
      </c:catAx>
      <c:valAx>
        <c:axId val="120421376"/>
        <c:scaling>
          <c:orientation val="minMax"/>
        </c:scaling>
        <c:delete val="1"/>
        <c:axPos val="l"/>
        <c:numFmt formatCode="General" sourceLinked="1"/>
        <c:tickLblPos val="none"/>
        <c:crossAx val="120419840"/>
        <c:crosses val="autoZero"/>
        <c:crossBetween val="between"/>
      </c:valAx>
    </c:plotArea>
    <c:legend>
      <c:legendPos val="b"/>
      <c:txPr>
        <a:bodyPr/>
        <a:lstStyle/>
        <a:p>
          <a:pPr>
            <a:defRPr lang="es-AR"/>
          </a:pPr>
          <a:endParaRPr lang="es-ES"/>
        </a:p>
      </c:txPr>
    </c:legend>
    <c:plotVisOnly val="1"/>
    <c:dispBlanksAs val="gap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Hoja1!$A$2</c:f>
              <c:strCache>
                <c:ptCount val="1"/>
                <c:pt idx="0">
                  <c:v>Buena (incluye muy buena y buena)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0986091537898387E-2"/>
                  <c:y val="4.44853984676585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5.6116392172573408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369036006671614E-3"/>
                  <c:y val="5.3444183021498497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8967866889069E-3"/>
                  <c:y val="6.146081047472322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307320741187076E-2"/>
                  <c:y val="-5.583648287297790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78967866889069E-3"/>
                  <c:y val="6.413301962579852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78967866889069E-3"/>
                  <c:y val="5.878860132364922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279135314944815E-2"/>
                  <c:y val="-5.630770555634175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802970923197388E-2"/>
                  <c:y val="4.04363983384842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028319879689252E-2"/>
                  <c:y val="5.02198160452093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9317823049316E-2"/>
                  <c:y val="5.02198160452092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2648583508039837E-3"/>
                  <c:y val="-5.858978538607744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es-AR" b="1">
                    <a:solidFill>
                      <a:srgbClr val="006600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Hoja1!$B$1:$M$1</c:f>
              <c:strCache>
                <c:ptCount val="12"/>
                <c:pt idx="0">
                  <c:v>Jul</c:v>
                </c:pt>
                <c:pt idx="1">
                  <c:v>Sept</c:v>
                </c:pt>
                <c:pt idx="2">
                  <c:v>Oct</c:v>
                </c:pt>
                <c:pt idx="3">
                  <c:v>Nov</c:v>
                </c:pt>
                <c:pt idx="4">
                  <c:v>Dic</c:v>
                </c:pt>
                <c:pt idx="5">
                  <c:v>Ene</c:v>
                </c:pt>
                <c:pt idx="6">
                  <c:v>Feb</c:v>
                </c:pt>
                <c:pt idx="7">
                  <c:v>Abr</c:v>
                </c:pt>
                <c:pt idx="8">
                  <c:v>May</c:v>
                </c:pt>
                <c:pt idx="9">
                  <c:v>Jun</c:v>
                </c:pt>
                <c:pt idx="10">
                  <c:v> Jul</c:v>
                </c:pt>
                <c:pt idx="11">
                  <c:v> Ago</c:v>
                </c:pt>
              </c:strCache>
            </c:strRef>
          </c:cat>
          <c:val>
            <c:numRef>
              <c:f>Hoja1!$B$2:$M$2</c:f>
              <c:numCache>
                <c:formatCode>General</c:formatCode>
                <c:ptCount val="12"/>
                <c:pt idx="0">
                  <c:v>47</c:v>
                </c:pt>
                <c:pt idx="1">
                  <c:v>45</c:v>
                </c:pt>
                <c:pt idx="2">
                  <c:v>46</c:v>
                </c:pt>
                <c:pt idx="3">
                  <c:v>49</c:v>
                </c:pt>
                <c:pt idx="4">
                  <c:v>49</c:v>
                </c:pt>
                <c:pt idx="5">
                  <c:v>48</c:v>
                </c:pt>
                <c:pt idx="6">
                  <c:v>44</c:v>
                </c:pt>
                <c:pt idx="7">
                  <c:v>49</c:v>
                </c:pt>
                <c:pt idx="8">
                  <c:v>45</c:v>
                </c:pt>
                <c:pt idx="9">
                  <c:v>47</c:v>
                </c:pt>
                <c:pt idx="10">
                  <c:v>45</c:v>
                </c:pt>
                <c:pt idx="11">
                  <c:v>52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Mala (incluye mala y muy mala)</c:v>
                </c:pt>
              </c:strCache>
            </c:strRef>
          </c:tx>
          <c:dLbls>
            <c:dLbl>
              <c:idx val="0"/>
              <c:layout>
                <c:manualLayout>
                  <c:x val="-2.1056505305931388E-2"/>
                  <c:y val="-5.611636058794532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3444183021498497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78967866889069E-3"/>
                  <c:y val="-7.4821856230097808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8967866889069E-3"/>
                  <c:y val="-5.6116392172573408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307320741187076E-2"/>
                  <c:y val="5.89799445868486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78967866889069E-3"/>
                  <c:y val="-4.5427555568273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78967866889069E-3"/>
                  <c:y val="-5.0771973870423523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070647816625626E-2"/>
                  <c:y val="5.94509475859777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802970923197388E-2"/>
                  <c:y val="-4.82176139304417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558036581297008E-2"/>
                  <c:y val="-5.02198160452093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29317823049316E-2"/>
                  <c:y val="-5.02198160452092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2648583508039837E-3"/>
                  <c:y val="6.974974450723509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Hoja1!$B$1:$M$1</c:f>
              <c:strCache>
                <c:ptCount val="12"/>
                <c:pt idx="0">
                  <c:v>Jul</c:v>
                </c:pt>
                <c:pt idx="1">
                  <c:v>Sept</c:v>
                </c:pt>
                <c:pt idx="2">
                  <c:v>Oct</c:v>
                </c:pt>
                <c:pt idx="3">
                  <c:v>Nov</c:v>
                </c:pt>
                <c:pt idx="4">
                  <c:v>Dic</c:v>
                </c:pt>
                <c:pt idx="5">
                  <c:v>Ene</c:v>
                </c:pt>
                <c:pt idx="6">
                  <c:v>Feb</c:v>
                </c:pt>
                <c:pt idx="7">
                  <c:v>Abr</c:v>
                </c:pt>
                <c:pt idx="8">
                  <c:v>May</c:v>
                </c:pt>
                <c:pt idx="9">
                  <c:v>Jun</c:v>
                </c:pt>
                <c:pt idx="10">
                  <c:v> Jul</c:v>
                </c:pt>
                <c:pt idx="11">
                  <c:v> Ago</c:v>
                </c:pt>
              </c:strCache>
            </c:strRef>
          </c:cat>
          <c:val>
            <c:numRef>
              <c:f>Hoja1!$B$3:$M$3</c:f>
              <c:numCache>
                <c:formatCode>General</c:formatCode>
                <c:ptCount val="12"/>
                <c:pt idx="0">
                  <c:v>49</c:v>
                </c:pt>
                <c:pt idx="1">
                  <c:v>54</c:v>
                </c:pt>
                <c:pt idx="2">
                  <c:v>50</c:v>
                </c:pt>
                <c:pt idx="3">
                  <c:v>49</c:v>
                </c:pt>
                <c:pt idx="4">
                  <c:v>48</c:v>
                </c:pt>
                <c:pt idx="5">
                  <c:v>51</c:v>
                </c:pt>
                <c:pt idx="6">
                  <c:v>53</c:v>
                </c:pt>
                <c:pt idx="7">
                  <c:v>48</c:v>
                </c:pt>
                <c:pt idx="8">
                  <c:v>54</c:v>
                </c:pt>
                <c:pt idx="9">
                  <c:v>52</c:v>
                </c:pt>
                <c:pt idx="10">
                  <c:v>52</c:v>
                </c:pt>
                <c:pt idx="11">
                  <c:v>46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responde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278967866889069E-3"/>
                  <c:y val="-4.5427555568273367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89678668890887E-3"/>
                  <c:y val="-5.3444183021498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1460810474723099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579357337781002E-3"/>
                  <c:y val="-4.275534641719879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878860132364922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579357337781002E-3"/>
                  <c:y val="-5.3444183021498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3789893436349482E-17"/>
                  <c:y val="-5.878860132364922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8152808832098E-2"/>
                  <c:y val="-5.87885996184524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330750499220705E-2"/>
                  <c:y val="-5.70585862704383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787095456967501E-2"/>
                  <c:y val="-5.02198160452093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3242917540199091E-3"/>
                  <c:y val="-4.7429826264919858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945750524119555E-3"/>
                  <c:y val="-4.4639836484630463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Hoja1!$B$1:$M$1</c:f>
              <c:strCache>
                <c:ptCount val="12"/>
                <c:pt idx="0">
                  <c:v>Jul</c:v>
                </c:pt>
                <c:pt idx="1">
                  <c:v>Sept</c:v>
                </c:pt>
                <c:pt idx="2">
                  <c:v>Oct</c:v>
                </c:pt>
                <c:pt idx="3">
                  <c:v>Nov</c:v>
                </c:pt>
                <c:pt idx="4">
                  <c:v>Dic</c:v>
                </c:pt>
                <c:pt idx="5">
                  <c:v>Ene</c:v>
                </c:pt>
                <c:pt idx="6">
                  <c:v>Feb</c:v>
                </c:pt>
                <c:pt idx="7">
                  <c:v>Abr</c:v>
                </c:pt>
                <c:pt idx="8">
                  <c:v>May</c:v>
                </c:pt>
                <c:pt idx="9">
                  <c:v>Jun</c:v>
                </c:pt>
                <c:pt idx="10">
                  <c:v> Jul</c:v>
                </c:pt>
                <c:pt idx="11">
                  <c:v> Ago</c:v>
                </c:pt>
              </c:strCache>
            </c:strRef>
          </c:cat>
          <c:val>
            <c:numRef>
              <c:f>Hoja1!$B$4:$M$4</c:f>
              <c:numCache>
                <c:formatCode>General</c:formatCode>
                <c:ptCount val="12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dLbls>
          <c:showVal val="1"/>
        </c:dLbls>
        <c:marker val="1"/>
        <c:axId val="120810112"/>
        <c:axId val="120828288"/>
      </c:lineChart>
      <c:catAx>
        <c:axId val="120810112"/>
        <c:scaling>
          <c:orientation val="minMax"/>
        </c:scaling>
        <c:axPos val="b"/>
        <c:numFmt formatCode="General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AR"/>
            </a:pPr>
            <a:endParaRPr lang="es-ES"/>
          </a:p>
        </c:txPr>
        <c:crossAx val="120828288"/>
        <c:crosses val="autoZero"/>
        <c:auto val="1"/>
        <c:lblAlgn val="ctr"/>
        <c:lblOffset val="100"/>
      </c:catAx>
      <c:valAx>
        <c:axId val="1208282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0810112"/>
        <c:crosses val="autoZero"/>
        <c:crossBetween val="between"/>
      </c:valAx>
    </c:plotArea>
    <c:legend>
      <c:legendPos val="b"/>
      <c:txPr>
        <a:bodyPr/>
        <a:lstStyle/>
        <a:p>
          <a:pPr>
            <a:defRPr lang="es-AR"/>
          </a:pPr>
          <a:endParaRPr lang="es-ES"/>
        </a:p>
      </c:txPr>
    </c:legend>
    <c:plotVisOnly val="1"/>
    <c:dispBlanksAs val="gap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75B55-2989-41CD-B829-9DC546401C95}" type="datetimeFigureOut">
              <a:rPr lang="es-AR" smtClean="0"/>
              <a:pPr/>
              <a:t>07/09/2017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66C3-6DD4-4BC4-89BF-EC46FF75108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9402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23F1-69C1-44F8-A71B-60603BB5F65A}" type="datetimeFigureOut">
              <a:rPr lang="es-ES" smtClean="0"/>
              <a:pPr/>
              <a:t>07/09/2017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DF5B-0071-43B9-A57B-528F2B0C22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191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DF5B-0071-43B9-A57B-528F2B0C22F3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138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57E7-0764-44D7-91A4-6087A3CC6AE4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193A-ACE2-4934-927B-63B7AC27F72F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9935-2FE1-4A3B-85A0-ECEBF28D5C08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89" y="1763713"/>
            <a:ext cx="4735512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401-50EB-477E-873A-E5F3A91AE40A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6135-6620-4BC2-B414-4495106D3BE0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F353-C99B-461C-9099-3FAA3F9A173F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791C-41DB-44BE-B3FB-FDD30FAE8511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6EE-66E6-4A8A-AFF2-7BB8D24089E2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900"/>
            </a:lvl2pPr>
            <a:lvl3pPr marL="914239" indent="0">
              <a:buNone/>
              <a:defRPr sz="2400"/>
            </a:lvl3pPr>
            <a:lvl4pPr marL="1371358" indent="0">
              <a:buNone/>
              <a:defRPr sz="2100"/>
            </a:lvl4pPr>
            <a:lvl5pPr marL="1828477" indent="0">
              <a:buNone/>
              <a:defRPr sz="2100"/>
            </a:lvl5pPr>
            <a:lvl6pPr marL="2285597" indent="0">
              <a:buNone/>
              <a:defRPr sz="2100"/>
            </a:lvl6pPr>
            <a:lvl7pPr marL="2742716" indent="0">
              <a:buNone/>
              <a:defRPr sz="2100"/>
            </a:lvl7pPr>
            <a:lvl8pPr marL="3199836" indent="0">
              <a:buNone/>
              <a:defRPr sz="2100"/>
            </a:lvl8pPr>
            <a:lvl9pPr marL="3656954" indent="0">
              <a:buNone/>
              <a:defRPr sz="21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07BE-DF31-461B-90A7-520AF4F4A4B3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E06B-24E6-440A-A73C-85CA1126E2A6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4"/>
            <a:ext cx="2405063" cy="645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89" y="303214"/>
            <a:ext cx="7065962" cy="645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AF4-153F-40B1-BE75-3AC182C51F1A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62863" y="7008814"/>
            <a:ext cx="2495550" cy="401637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EAA32B2-76B9-4B07-9B6B-DB4CCB588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BC1-A5A3-4A57-BDBA-9A012CA7FEBF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6680-DCB0-435E-B18A-31EC291A82F1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5246-5578-4C44-A5CD-486AAB47406E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-5577"/>
            <a:ext cx="9624060" cy="85725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E229-3C8F-4F94-A76C-204D7214F693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AD0A-ED48-4970-8819-272F58B95363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E178-4485-4AFA-99C2-172BF79C4784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93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565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C27E193A-ACE2-4934-927B-63B7AC27F72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8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-5577"/>
            <a:ext cx="9624060" cy="8572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9ECB-308D-4308-AC1A-562C6F4AF621}" type="datetime1">
              <a:rPr lang="es-ES" smtClean="0"/>
              <a:pPr/>
              <a:t>07/09/2017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6" y="4859344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6" y="3205166"/>
            <a:ext cx="9090025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B7849935-2FE1-4A3B-85A0-ECEBF28D5C0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799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91" y="1763713"/>
            <a:ext cx="4735512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EB4F7401-50EB-477E-873A-E5F3A91AE40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72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100" b="1"/>
            </a:lvl2pPr>
            <a:lvl3pPr marL="913592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7" indent="0">
              <a:buNone/>
              <a:defRPr sz="1600" b="1"/>
            </a:lvl5pPr>
            <a:lvl6pPr marL="2283984" indent="0">
              <a:buNone/>
              <a:defRPr sz="1600" b="1"/>
            </a:lvl6pPr>
            <a:lvl7pPr marL="2740782" indent="0">
              <a:buNone/>
              <a:defRPr sz="1600" b="1"/>
            </a:lvl7pPr>
            <a:lvl8pPr marL="3197577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100" b="1"/>
            </a:lvl2pPr>
            <a:lvl3pPr marL="913592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7" indent="0">
              <a:buNone/>
              <a:defRPr sz="1600" b="1"/>
            </a:lvl5pPr>
            <a:lvl6pPr marL="2283984" indent="0">
              <a:buNone/>
              <a:defRPr sz="1600" b="1"/>
            </a:lvl6pPr>
            <a:lvl7pPr marL="2740782" indent="0">
              <a:buNone/>
              <a:defRPr sz="1600" b="1"/>
            </a:lvl7pPr>
            <a:lvl8pPr marL="3197577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FEE16135-6620-4BC2-B414-4495106D3BE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684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D274F353-C99B-461C-9099-3FAA3F9A17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203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39DC791C-41DB-44BE-B3FB-FDD30FAE851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908266" y="180231"/>
            <a:ext cx="810196" cy="401637"/>
          </a:xfrm>
          <a:prstGeom prst="rect">
            <a:avLst/>
          </a:prstGeom>
        </p:spPr>
        <p:txBody>
          <a:bodyPr lIns="91360" tIns="45680" rIns="91360" bIns="45680"/>
          <a:lstStyle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22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93" y="301630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93" y="1582743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300"/>
            </a:lvl2pPr>
            <a:lvl3pPr marL="913592" indent="0">
              <a:buNone/>
              <a:defRPr sz="1000"/>
            </a:lvl3pPr>
            <a:lvl4pPr marL="1370390" indent="0">
              <a:buNone/>
              <a:defRPr sz="900"/>
            </a:lvl4pPr>
            <a:lvl5pPr marL="1827187" indent="0">
              <a:buNone/>
              <a:defRPr sz="900"/>
            </a:lvl5pPr>
            <a:lvl6pPr marL="2283984" indent="0">
              <a:buNone/>
              <a:defRPr sz="900"/>
            </a:lvl6pPr>
            <a:lvl7pPr marL="2740782" indent="0">
              <a:buNone/>
              <a:defRPr sz="900"/>
            </a:lvl7pPr>
            <a:lvl8pPr marL="3197577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950406EE-66E6-4A8A-AFF2-7BB8D24089E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920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6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6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798" indent="0">
              <a:buNone/>
              <a:defRPr sz="2900"/>
            </a:lvl2pPr>
            <a:lvl3pPr marL="913592" indent="0">
              <a:buNone/>
              <a:defRPr sz="2400"/>
            </a:lvl3pPr>
            <a:lvl4pPr marL="1370390" indent="0">
              <a:buNone/>
              <a:defRPr sz="2100"/>
            </a:lvl4pPr>
            <a:lvl5pPr marL="1827187" indent="0">
              <a:buNone/>
              <a:defRPr sz="2100"/>
            </a:lvl5pPr>
            <a:lvl6pPr marL="2283984" indent="0">
              <a:buNone/>
              <a:defRPr sz="2100"/>
            </a:lvl6pPr>
            <a:lvl7pPr marL="2740782" indent="0">
              <a:buNone/>
              <a:defRPr sz="2100"/>
            </a:lvl7pPr>
            <a:lvl8pPr marL="3197577" indent="0">
              <a:buNone/>
              <a:defRPr sz="2100"/>
            </a:lvl8pPr>
            <a:lvl9pPr marL="3654373" indent="0">
              <a:buNone/>
              <a:defRPr sz="21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6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300"/>
            </a:lvl2pPr>
            <a:lvl3pPr marL="913592" indent="0">
              <a:buNone/>
              <a:defRPr sz="1000"/>
            </a:lvl3pPr>
            <a:lvl4pPr marL="1370390" indent="0">
              <a:buNone/>
              <a:defRPr sz="900"/>
            </a:lvl4pPr>
            <a:lvl5pPr marL="1827187" indent="0">
              <a:buNone/>
              <a:defRPr sz="900"/>
            </a:lvl5pPr>
            <a:lvl6pPr marL="2283984" indent="0">
              <a:buNone/>
              <a:defRPr sz="900"/>
            </a:lvl6pPr>
            <a:lvl7pPr marL="2740782" indent="0">
              <a:buNone/>
              <a:defRPr sz="900"/>
            </a:lvl7pPr>
            <a:lvl8pPr marL="3197577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627A07BE-DF31-461B-90A7-520AF4F4A4B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000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3BD6E06B-24E6-440A-A73C-85CA1126E2A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7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6"/>
            <a:ext cx="2405063" cy="645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5962" cy="645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4988" y="7008818"/>
            <a:ext cx="2495550" cy="401637"/>
          </a:xfrm>
          <a:prstGeom prst="rect">
            <a:avLst/>
          </a:prstGeom>
        </p:spPr>
        <p:txBody>
          <a:bodyPr/>
          <a:lstStyle/>
          <a:p>
            <a:fld id="{9CA5EAF4-153F-40B1-BE75-3AC182C51F1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68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9F2-F6C5-4E53-B58B-C54B6EFEE24B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D58C-FB1D-4AD0-A37D-FAE376F65A39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9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5"/>
            <a:ext cx="7486650" cy="1931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1CEC-8A7B-49EF-8530-E0B57BBAD840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33" tIns="52116" rIns="104233" bIns="5211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0ECC-77C9-4DC8-AF10-00D459CFEA67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026" name="image4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48" y="6495275"/>
            <a:ext cx="4082259" cy="8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5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141" y="6495275"/>
            <a:ext cx="39852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pcasanueva\Mis documentos\Downloads\oal Sett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145679"/>
            <a:ext cx="10693400" cy="77069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32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69" indent="-390869" algn="l" defTabSz="104232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85" indent="-325727" algn="l" defTabSz="104232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9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60" indent="-260580" algn="l" defTabSz="104232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220" indent="-260580" algn="l" defTabSz="104232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8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39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6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9" y="1763713"/>
            <a:ext cx="9623425" cy="4991100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37DE-BF7F-4C1A-A3BC-116A0FD4AED6}" type="datetime1">
              <a:rPr lang="es-ES" smtClean="0"/>
              <a:pPr/>
              <a:t>07/09/2017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2839" y="7008814"/>
            <a:ext cx="3387725" cy="401637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7" name="image4.jpe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998"/>
          <a:stretch>
            <a:fillRect/>
          </a:stretch>
        </p:blipFill>
        <p:spPr bwMode="auto">
          <a:xfrm>
            <a:off x="274602" y="6781027"/>
            <a:ext cx="653235" cy="5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5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r="68118"/>
          <a:stretch>
            <a:fillRect/>
          </a:stretch>
        </p:blipFill>
        <p:spPr bwMode="auto">
          <a:xfrm>
            <a:off x="9347228" y="6709590"/>
            <a:ext cx="1000132" cy="6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9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33" tIns="52116" rIns="104233" bIns="5211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42F6-B58A-4AFD-B6F2-A37C906B21F9}" type="datetime1">
              <a:rPr lang="es-ES" smtClean="0"/>
              <a:pPr/>
              <a:t>07/09/2017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63A0-0DD0-46C6-B448-C8FAEB3BE8D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026" name="image4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48" y="6495275"/>
            <a:ext cx="4082259" cy="8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5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141" y="6495275"/>
            <a:ext cx="39852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pcasanueva\Mis documentos\Downloads\oal Sett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45679"/>
            <a:ext cx="10693400" cy="77069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hdr="0" ftr="0" dt="0"/>
  <p:txStyles>
    <p:titleStyle>
      <a:lvl1pPr algn="ctr" defTabSz="104232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69" indent="-390869" algn="l" defTabSz="104232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85" indent="-325727" algn="l" defTabSz="104232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9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60" indent="-260580" algn="l" defTabSz="104232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220" indent="-260580" algn="l" defTabSz="104232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8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39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6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993" y="303218"/>
            <a:ext cx="9623425" cy="1260475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3" y="1763713"/>
            <a:ext cx="9623425" cy="4991100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2843" y="7008818"/>
            <a:ext cx="3387725" cy="40163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04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883204" y="138634"/>
            <a:ext cx="810196" cy="401637"/>
          </a:xfrm>
          <a:prstGeom prst="rect">
            <a:avLst/>
          </a:prstGeom>
        </p:spPr>
        <p:txBody>
          <a:bodyPr lIns="91360" tIns="45680" rIns="91360" bIns="45680"/>
          <a:lstStyle>
            <a:lvl1pPr algn="ctr"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42504"/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042504"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0956" y="6850489"/>
            <a:ext cx="2772147" cy="5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40" y="6886373"/>
            <a:ext cx="2290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895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defTabSz="9135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8" indent="-342598" algn="l" defTabSz="9135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499" algn="l" defTabSz="91359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1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8" indent="-228400" algn="l" defTabSz="91359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6" indent="-228400" algn="l" defTabSz="91359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81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9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7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2" indent="-228400" algn="l" defTabSz="91359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991494"/>
            <a:ext cx="10693400" cy="316993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 defTabSz="1041217"/>
            <a:r>
              <a:rPr lang="es-ES" sz="7200" b="1" i="1" dirty="0" smtClean="0">
                <a:latin typeface="Calibri"/>
              </a:rPr>
              <a:t>HUMOR SOCIAL Y POLÍTICO</a:t>
            </a:r>
            <a:endParaRPr lang="es-ES" sz="7200" b="1" i="1" dirty="0">
              <a:latin typeface="Calibri"/>
            </a:endParaRPr>
          </a:p>
          <a:p>
            <a:pPr algn="ctr" defTabSz="1041217"/>
            <a:r>
              <a:rPr lang="es-ES" sz="3700" b="1" i="1" dirty="0" smtClean="0">
                <a:latin typeface="Calibri"/>
              </a:rPr>
              <a:t>Agosto 2017</a:t>
            </a:r>
          </a:p>
          <a:p>
            <a:pPr algn="ctr" defTabSz="1041217"/>
            <a:endParaRPr lang="es-ES" sz="5400" b="1" dirty="0" smtClean="0">
              <a:latin typeface="Calibri"/>
            </a:endParaRPr>
          </a:p>
          <a:p>
            <a:pPr algn="ctr" defTabSz="1041217"/>
            <a:r>
              <a:rPr lang="es-ES" sz="3700" b="1" dirty="0" smtClean="0">
                <a:latin typeface="Calibri"/>
              </a:rPr>
              <a:t>Nacional</a:t>
            </a:r>
            <a:endParaRPr lang="es-ES" sz="37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6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CuadroTexto"/>
          <p:cNvSpPr txBox="1"/>
          <p:nvPr/>
        </p:nvSpPr>
        <p:spPr>
          <a:xfrm>
            <a:off x="301178" y="2749533"/>
            <a:ext cx="1944000" cy="29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231885"/>
            <a:ext cx="7578948" cy="61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 evalúa  la situación económica del país hoy respecto al año pasado y cómo supone que será dentro de un año? -%- Total agosto</a:t>
            </a:r>
            <a:endParaRPr lang="es-ES" sz="20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64746" y="6543406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i="1" dirty="0" err="1" smtClean="0"/>
              <a:t>D’Alessio</a:t>
            </a:r>
            <a:r>
              <a:rPr lang="es-ES" sz="1400" i="1" dirty="0" smtClean="0"/>
              <a:t> IROL/ </a:t>
            </a:r>
            <a:r>
              <a:rPr lang="es-ES" sz="1400" i="1" dirty="0" err="1" smtClean="0"/>
              <a:t>Berensztein</a:t>
            </a:r>
            <a:r>
              <a:rPr lang="es-ES" sz="1400" i="1" dirty="0" smtClean="0"/>
              <a:t>®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828422" y="2095998"/>
            <a:ext cx="28443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Respecto al año pasado</a:t>
            </a:r>
            <a:endParaRPr lang="es-AR" b="1" dirty="0"/>
          </a:p>
        </p:txBody>
      </p:sp>
      <p:graphicFrame>
        <p:nvGraphicFramePr>
          <p:cNvPr id="20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4167550"/>
              </p:ext>
            </p:extLst>
          </p:nvPr>
        </p:nvGraphicFramePr>
        <p:xfrm>
          <a:off x="1422826" y="2373571"/>
          <a:ext cx="3641732" cy="357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6 Rectángulo"/>
          <p:cNvSpPr/>
          <p:nvPr/>
        </p:nvSpPr>
        <p:spPr>
          <a:xfrm>
            <a:off x="2505923" y="6234152"/>
            <a:ext cx="180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26" name="7 CuadroTexto"/>
          <p:cNvSpPr txBox="1"/>
          <p:nvPr/>
        </p:nvSpPr>
        <p:spPr>
          <a:xfrm>
            <a:off x="2627868" y="616833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latin typeface="+mj-lt"/>
              </a:rPr>
              <a:t>Mucho mejor</a:t>
            </a:r>
            <a:endParaRPr lang="es-AR" sz="1400" dirty="0">
              <a:latin typeface="+mj-lt"/>
            </a:endParaRPr>
          </a:p>
        </p:txBody>
      </p:sp>
      <p:sp>
        <p:nvSpPr>
          <p:cNvPr id="27" name="37 Rectángulo"/>
          <p:cNvSpPr/>
          <p:nvPr/>
        </p:nvSpPr>
        <p:spPr>
          <a:xfrm>
            <a:off x="3974746" y="6235668"/>
            <a:ext cx="180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28" name="38 CuadroTexto"/>
          <p:cNvSpPr txBox="1"/>
          <p:nvPr/>
        </p:nvSpPr>
        <p:spPr>
          <a:xfrm>
            <a:off x="4096690" y="616862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latin typeface="+mj-lt"/>
              </a:rPr>
              <a:t>Mejor</a:t>
            </a:r>
            <a:endParaRPr lang="es-AR" sz="1400" dirty="0">
              <a:latin typeface="+mj-lt"/>
            </a:endParaRPr>
          </a:p>
        </p:txBody>
      </p:sp>
      <p:sp>
        <p:nvSpPr>
          <p:cNvPr id="29" name="41 Rectángulo"/>
          <p:cNvSpPr/>
          <p:nvPr/>
        </p:nvSpPr>
        <p:spPr>
          <a:xfrm>
            <a:off x="4886063" y="6235668"/>
            <a:ext cx="180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30" name="42 CuadroTexto"/>
          <p:cNvSpPr txBox="1"/>
          <p:nvPr/>
        </p:nvSpPr>
        <p:spPr>
          <a:xfrm>
            <a:off x="4983356" y="6168622"/>
            <a:ext cx="520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latin typeface="+mj-lt"/>
              </a:rPr>
              <a:t>Peor</a:t>
            </a:r>
            <a:endParaRPr lang="es-AR" sz="1400" dirty="0">
              <a:latin typeface="+mj-lt"/>
            </a:endParaRPr>
          </a:p>
        </p:txBody>
      </p:sp>
      <p:sp>
        <p:nvSpPr>
          <p:cNvPr id="31" name="43 Rectángulo"/>
          <p:cNvSpPr/>
          <p:nvPr/>
        </p:nvSpPr>
        <p:spPr>
          <a:xfrm>
            <a:off x="5609637" y="6235668"/>
            <a:ext cx="180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2"/>
              </a:solidFill>
              <a:latin typeface="DINPro-Regular" pitchFamily="50" charset="0"/>
            </a:endParaRPr>
          </a:p>
        </p:txBody>
      </p:sp>
      <p:sp>
        <p:nvSpPr>
          <p:cNvPr id="32" name="44 CuadroTexto"/>
          <p:cNvSpPr txBox="1"/>
          <p:nvPr/>
        </p:nvSpPr>
        <p:spPr>
          <a:xfrm>
            <a:off x="5791542" y="6168334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latin typeface="+mj-lt"/>
              </a:rPr>
              <a:t>Mucho peor</a:t>
            </a:r>
            <a:endParaRPr lang="es-AR" sz="1400" dirty="0">
              <a:latin typeface="+mj-lt"/>
            </a:endParaRPr>
          </a:p>
        </p:txBody>
      </p:sp>
      <p:sp>
        <p:nvSpPr>
          <p:cNvPr id="33" name="45 Rectángulo"/>
          <p:cNvSpPr/>
          <p:nvPr/>
        </p:nvSpPr>
        <p:spPr>
          <a:xfrm>
            <a:off x="6954812" y="6235668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DINPro-Regular" pitchFamily="50" charset="0"/>
            </a:endParaRPr>
          </a:p>
        </p:txBody>
      </p:sp>
      <p:sp>
        <p:nvSpPr>
          <p:cNvPr id="34" name="46 CuadroTexto"/>
          <p:cNvSpPr txBox="1"/>
          <p:nvPr/>
        </p:nvSpPr>
        <p:spPr>
          <a:xfrm>
            <a:off x="7149326" y="6168622"/>
            <a:ext cx="108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latin typeface="+mj-lt"/>
              </a:rPr>
              <a:t>No contesta</a:t>
            </a:r>
            <a:endParaRPr lang="es-AR" sz="1400" dirty="0">
              <a:latin typeface="+mj-lt"/>
            </a:endParaRPr>
          </a:p>
        </p:txBody>
      </p:sp>
      <p:sp>
        <p:nvSpPr>
          <p:cNvPr id="35" name="9 Rectángulo"/>
          <p:cNvSpPr/>
          <p:nvPr/>
        </p:nvSpPr>
        <p:spPr>
          <a:xfrm>
            <a:off x="2352102" y="6133993"/>
            <a:ext cx="5868000" cy="3600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DINPro-Regular" pitchFamily="50" charset="0"/>
            </a:endParaRPr>
          </a:p>
        </p:txBody>
      </p:sp>
      <p:sp>
        <p:nvSpPr>
          <p:cNvPr id="47" name="46 Cerrar corchete"/>
          <p:cNvSpPr/>
          <p:nvPr/>
        </p:nvSpPr>
        <p:spPr>
          <a:xfrm rot="10800000">
            <a:off x="2502945" y="2635223"/>
            <a:ext cx="45719" cy="159031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Cerrar corchete"/>
          <p:cNvSpPr/>
          <p:nvPr/>
        </p:nvSpPr>
        <p:spPr>
          <a:xfrm rot="10800000">
            <a:off x="2492851" y="4278273"/>
            <a:ext cx="45719" cy="157229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Picture 2" descr="Resultado de imagen para mano arrib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30" y="3347693"/>
            <a:ext cx="587131" cy="587131"/>
          </a:xfrm>
          <a:prstGeom prst="rect">
            <a:avLst/>
          </a:prstGeom>
          <a:solidFill>
            <a:srgbClr val="19694B"/>
          </a:solidFill>
          <a:extLst/>
        </p:spPr>
      </p:pic>
      <p:pic>
        <p:nvPicPr>
          <p:cNvPr id="50" name="Picture 2" descr="Resultado de imagen para mano arrib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00630" y="4278273"/>
            <a:ext cx="587131" cy="5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50 Conector recto"/>
          <p:cNvCxnSpPr/>
          <p:nvPr/>
        </p:nvCxnSpPr>
        <p:spPr>
          <a:xfrm>
            <a:off x="378710" y="4959003"/>
            <a:ext cx="1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37"/>
          <p:cNvSpPr/>
          <p:nvPr/>
        </p:nvSpPr>
        <p:spPr>
          <a:xfrm>
            <a:off x="909054" y="3279878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600" b="1" spc="-300" dirty="0" smtClean="0">
                <a:solidFill>
                  <a:schemeClr val="accent3">
                    <a:lumMod val="75000"/>
                  </a:schemeClr>
                </a:solidFill>
              </a:rPr>
              <a:t>48</a:t>
            </a:r>
            <a:endParaRPr lang="es-ES" sz="4600" b="1" spc="-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Rectángulo 37"/>
          <p:cNvSpPr/>
          <p:nvPr/>
        </p:nvSpPr>
        <p:spPr>
          <a:xfrm>
            <a:off x="903530" y="4129125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600" b="1" spc="-300" dirty="0" smtClean="0">
                <a:solidFill>
                  <a:srgbClr val="C00000"/>
                </a:solidFill>
              </a:rPr>
              <a:t>50</a:t>
            </a:r>
            <a:endParaRPr lang="es-ES" sz="4600" b="1" spc="-300" dirty="0">
              <a:solidFill>
                <a:srgbClr val="C00000"/>
              </a:solidFill>
            </a:endParaRPr>
          </a:p>
        </p:txBody>
      </p:sp>
      <p:sp>
        <p:nvSpPr>
          <p:cNvPr id="56" name="Rectángulo 37"/>
          <p:cNvSpPr/>
          <p:nvPr/>
        </p:nvSpPr>
        <p:spPr>
          <a:xfrm>
            <a:off x="498496" y="4927235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600" b="1" spc="-300" dirty="0" smtClean="0">
                <a:solidFill>
                  <a:srgbClr val="C00000"/>
                </a:solidFill>
              </a:rPr>
              <a:t>- 2</a:t>
            </a:r>
            <a:endParaRPr lang="es-ES" sz="4600" b="1" spc="-300" dirty="0">
              <a:solidFill>
                <a:srgbClr val="C00000"/>
              </a:solidFill>
            </a:endParaRPr>
          </a:p>
        </p:txBody>
      </p:sp>
      <p:sp>
        <p:nvSpPr>
          <p:cNvPr id="57" name="Rectángulo 10"/>
          <p:cNvSpPr/>
          <p:nvPr/>
        </p:nvSpPr>
        <p:spPr>
          <a:xfrm>
            <a:off x="331462" y="2855334"/>
            <a:ext cx="1942884" cy="4062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SzPct val="120000"/>
            </a:pPr>
            <a:r>
              <a:rPr lang="es-AR" altLang="es-AR" sz="2400" b="1" dirty="0" smtClean="0">
                <a:latin typeface="+mn-lt"/>
              </a:rPr>
              <a:t>BALANCE</a:t>
            </a:r>
            <a:endParaRPr lang="es-AR" altLang="es-AR" sz="2400" b="1" dirty="0">
              <a:latin typeface="+mn-lt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8300006" y="2749533"/>
            <a:ext cx="1944000" cy="2952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1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7851592"/>
              </p:ext>
            </p:extLst>
          </p:nvPr>
        </p:nvGraphicFramePr>
        <p:xfrm>
          <a:off x="5515858" y="2373571"/>
          <a:ext cx="3641732" cy="357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61 Cerrar corchete"/>
          <p:cNvSpPr/>
          <p:nvPr/>
        </p:nvSpPr>
        <p:spPr>
          <a:xfrm>
            <a:off x="8003836" y="2639423"/>
            <a:ext cx="36000" cy="1656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Cerrar corchete"/>
          <p:cNvSpPr/>
          <p:nvPr/>
        </p:nvSpPr>
        <p:spPr>
          <a:xfrm>
            <a:off x="8005602" y="4338235"/>
            <a:ext cx="36000" cy="1476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2" descr="Resultado de imagen para mano arrib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499458" y="4278273"/>
            <a:ext cx="587131" cy="5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65 Conector recto"/>
          <p:cNvCxnSpPr/>
          <p:nvPr/>
        </p:nvCxnSpPr>
        <p:spPr>
          <a:xfrm>
            <a:off x="8392778" y="5002545"/>
            <a:ext cx="1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ángulo 37"/>
          <p:cNvSpPr/>
          <p:nvPr/>
        </p:nvSpPr>
        <p:spPr>
          <a:xfrm>
            <a:off x="8907882" y="3218918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600" b="1" spc="-300" dirty="0" smtClean="0">
                <a:solidFill>
                  <a:schemeClr val="accent3">
                    <a:lumMod val="75000"/>
                  </a:schemeClr>
                </a:solidFill>
              </a:rPr>
              <a:t>54</a:t>
            </a:r>
            <a:endParaRPr lang="es-ES" sz="4600" b="1" spc="-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Rectángulo 37"/>
          <p:cNvSpPr/>
          <p:nvPr/>
        </p:nvSpPr>
        <p:spPr>
          <a:xfrm>
            <a:off x="8902358" y="4129125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600" b="1" spc="-300" dirty="0" smtClean="0">
                <a:solidFill>
                  <a:srgbClr val="C00000"/>
                </a:solidFill>
              </a:rPr>
              <a:t>42</a:t>
            </a:r>
            <a:endParaRPr lang="es-ES" sz="4600" b="1" spc="-300" dirty="0">
              <a:solidFill>
                <a:srgbClr val="C00000"/>
              </a:solidFill>
            </a:endParaRPr>
          </a:p>
        </p:txBody>
      </p:sp>
      <p:sp>
        <p:nvSpPr>
          <p:cNvPr id="69" name="Rectángulo 37"/>
          <p:cNvSpPr/>
          <p:nvPr/>
        </p:nvSpPr>
        <p:spPr>
          <a:xfrm>
            <a:off x="8540866" y="4927235"/>
            <a:ext cx="136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600" b="1" spc="-300" dirty="0" smtClean="0">
                <a:solidFill>
                  <a:schemeClr val="accent3">
                    <a:lumMod val="75000"/>
                  </a:schemeClr>
                </a:solidFill>
              </a:rPr>
              <a:t>+ 12</a:t>
            </a:r>
            <a:endParaRPr lang="es-ES" sz="4600" b="1" spc="-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Rectángulo 10"/>
          <p:cNvSpPr/>
          <p:nvPr/>
        </p:nvSpPr>
        <p:spPr>
          <a:xfrm>
            <a:off x="8330290" y="2855334"/>
            <a:ext cx="1942884" cy="4062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buSzPct val="120000"/>
            </a:pPr>
            <a:r>
              <a:rPr lang="es-AR" altLang="es-AR" sz="2400" b="1" dirty="0" smtClean="0">
                <a:latin typeface="+mn-lt"/>
              </a:rPr>
              <a:t>BALANCE</a:t>
            </a:r>
            <a:endParaRPr lang="es-AR" altLang="es-AR" sz="2400" b="1" dirty="0">
              <a:latin typeface="+mn-lt"/>
            </a:endParaRPr>
          </a:p>
        </p:txBody>
      </p:sp>
      <p:pic>
        <p:nvPicPr>
          <p:cNvPr id="64" name="Picture 2" descr="Resultado de imagen para mano arriba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0158" y="3347693"/>
            <a:ext cx="587131" cy="587131"/>
          </a:xfrm>
          <a:prstGeom prst="rect">
            <a:avLst/>
          </a:prstGeom>
          <a:solidFill>
            <a:srgbClr val="19694B"/>
          </a:solidFill>
          <a:extLst/>
        </p:spPr>
      </p:pic>
      <p:sp>
        <p:nvSpPr>
          <p:cNvPr id="73" name="CuadroTexto 72"/>
          <p:cNvSpPr txBox="1"/>
          <p:nvPr/>
        </p:nvSpPr>
        <p:spPr>
          <a:xfrm>
            <a:off x="2991152" y="5732246"/>
            <a:ext cx="431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2</a:t>
            </a:r>
            <a:endParaRPr lang="es-AR" sz="1600" dirty="0"/>
          </a:p>
        </p:txBody>
      </p:sp>
      <p:sp>
        <p:nvSpPr>
          <p:cNvPr id="74" name="CuadroTexto 73"/>
          <p:cNvSpPr txBox="1"/>
          <p:nvPr/>
        </p:nvSpPr>
        <p:spPr>
          <a:xfrm>
            <a:off x="7079059" y="5686993"/>
            <a:ext cx="431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4</a:t>
            </a:r>
            <a:endParaRPr lang="es-AR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6307506" y="2097269"/>
            <a:ext cx="21806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Dentro de un año</a:t>
            </a:r>
            <a:endParaRPr lang="es-AR" b="1" dirty="0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Situación económica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1" y="513991"/>
            <a:ext cx="1069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Fuerte impacto de las PASO en la percepción de la situación económica actual. La misma aumentó 10 puntos porcentuales con respecto a la medición anterior. También mejoran las expectativas. </a:t>
            </a:r>
          </a:p>
        </p:txBody>
      </p:sp>
    </p:spTree>
    <p:extLst>
      <p:ext uri="{BB962C8B-B14F-4D97-AF65-F5344CB8AC3E}">
        <p14:creationId xmlns:p14="http://schemas.microsoft.com/office/powerpoint/2010/main" xmlns="" val="2224634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08863"/>
            <a:ext cx="8191016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evalúa  la situación económica del país hoy respecto al año pasado? </a:t>
            </a:r>
          </a:p>
          <a:p>
            <a:r>
              <a:rPr lang="es-ES" sz="2000" b="1" dirty="0" smtClean="0"/>
              <a:t>-%- Tendencia desde julio 2016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46500" y="6841452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i="1" dirty="0" err="1" smtClean="0"/>
              <a:t>D’Alessio</a:t>
            </a:r>
            <a:r>
              <a:rPr lang="es-ES" sz="1400" i="1" dirty="0" smtClean="0"/>
              <a:t> IROL/ </a:t>
            </a:r>
            <a:r>
              <a:rPr lang="es-ES" sz="1400" i="1" dirty="0" err="1" smtClean="0"/>
              <a:t>Berensztein</a:t>
            </a:r>
            <a:r>
              <a:rPr lang="es-ES" sz="1400" i="1" dirty="0" smtClean="0"/>
              <a:t>®</a:t>
            </a:r>
            <a:endParaRPr lang="es-ES" sz="1400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1910712192"/>
              </p:ext>
            </p:extLst>
          </p:nvPr>
        </p:nvGraphicFramePr>
        <p:xfrm>
          <a:off x="346040" y="1994681"/>
          <a:ext cx="10001320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" y="512242"/>
            <a:ext cx="10693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 </a:t>
            </a:r>
            <a:r>
              <a:rPr lang="es-ES" sz="1800" dirty="0" smtClean="0"/>
              <a:t>La percepción de la economía respecto al año pasado es la más alta de toda la serie de mediciones, que comenzamos en julio de 2016.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endParaRPr lang="es-ES" sz="1800" dirty="0" smtClean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Situación económica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479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6500" y="6841452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i="1" dirty="0" err="1" smtClean="0"/>
              <a:t>D’Alessio</a:t>
            </a:r>
            <a:r>
              <a:rPr lang="es-ES" sz="1400" i="1" dirty="0" smtClean="0"/>
              <a:t> IROL/ </a:t>
            </a:r>
            <a:r>
              <a:rPr lang="es-ES" sz="1400" i="1" dirty="0" err="1" smtClean="0"/>
              <a:t>Berensztein</a:t>
            </a:r>
            <a:r>
              <a:rPr lang="es-ES" sz="1400" i="1" dirty="0" smtClean="0"/>
              <a:t>®</a:t>
            </a:r>
            <a:endParaRPr lang="es-ES" sz="1400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1910712192"/>
              </p:ext>
            </p:extLst>
          </p:nvPr>
        </p:nvGraphicFramePr>
        <p:xfrm>
          <a:off x="346040" y="1994681"/>
          <a:ext cx="10001320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0" y="1208863"/>
            <a:ext cx="8083004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supone que será la situación económica del país dentro de un año? </a:t>
            </a:r>
          </a:p>
          <a:p>
            <a:r>
              <a:rPr lang="es-ES" sz="2000" b="1" dirty="0" smtClean="0"/>
              <a:t>-%- Tendencia desde julio 2016</a:t>
            </a:r>
            <a:endParaRPr lang="es-ES" sz="20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Situación económica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" y="636227"/>
            <a:ext cx="1069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/>
              <a:t> </a:t>
            </a:r>
            <a:r>
              <a:rPr lang="es-ES" sz="1800" dirty="0" smtClean="0"/>
              <a:t>Un poco más de la mitad de la población cree que la situación económica estará mejor dentro de un año.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Tx/>
              <a:buChar char="•"/>
            </a:pP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613479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370773"/>
            <a:ext cx="6822864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evalúa la gestión del Gobierno nacional en su conjunto hasta este momento? -%- Tendencia desde julio 2016</a:t>
            </a:r>
            <a:endParaRPr lang="es-ES" sz="20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697865279"/>
              </p:ext>
            </p:extLst>
          </p:nvPr>
        </p:nvGraphicFramePr>
        <p:xfrm>
          <a:off x="274602" y="2052439"/>
          <a:ext cx="10040650" cy="455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17940" y="6683015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i="1" dirty="0" err="1" smtClean="0"/>
              <a:t>D’Alessio</a:t>
            </a:r>
            <a:r>
              <a:rPr lang="es-ES" sz="1400" i="1" dirty="0" smtClean="0"/>
              <a:t> IROL/ </a:t>
            </a:r>
            <a:r>
              <a:rPr lang="es-ES" sz="1400" i="1" dirty="0" err="1" smtClean="0"/>
              <a:t>Berensztein</a:t>
            </a:r>
            <a:r>
              <a:rPr lang="es-ES" sz="1400" i="1" dirty="0" smtClean="0"/>
              <a:t>®</a:t>
            </a:r>
            <a:endParaRPr lang="es-ES" sz="1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" y="733979"/>
            <a:ext cx="10693399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La mejor imagen positiva y la menor imagen negativa desde el inicio de nuestras mediciones en  julio de 2016.</a:t>
            </a:r>
            <a:endParaRPr lang="es-ES" sz="1800" dirty="0">
              <a:latin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Gestión del Gobierno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" y="784162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mayoría coincide, independientemente de la ideología política, en que la Justicia adoptará una conducta más proactiva frente a las causas de corrupción.</a:t>
            </a:r>
            <a:endParaRPr lang="es-AR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/>
              <a:t>Dinámica de la Justicia frente a las causas de corrupción</a:t>
            </a:r>
            <a:endParaRPr lang="es-ES" sz="28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1356764" y="2855811"/>
          <a:ext cx="8496000" cy="31546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752000"/>
                <a:gridCol w="900000"/>
                <a:gridCol w="1476000"/>
                <a:gridCol w="1368000"/>
              </a:tblGrid>
              <a:tr h="64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Voto a 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Votó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La Justicia intentará acelerar las causas judiciales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La Justicia intentará</a:t>
                      </a:r>
                      <a:r>
                        <a:rPr lang="es-ES" sz="1800" b="0" i="0" u="none" strike="noStrike" baseline="0" dirty="0" smtClean="0">
                          <a:latin typeface="+mn-lt"/>
                        </a:rPr>
                        <a:t> desacelerar parcialmente las causas judiciales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La Justicia intentará desacelerar totalmente las causas judiciales y los hechos de corrupción</a:t>
                      </a:r>
                      <a:r>
                        <a:rPr lang="es-ES" sz="1800" b="0" i="0" u="none" strike="noStrike" baseline="0" dirty="0" smtClean="0">
                          <a:latin typeface="+mn-lt"/>
                        </a:rPr>
                        <a:t> permanecerán impunes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PNC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704761"/>
            <a:ext cx="71469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¿Y qué considera Ud. que ocurrirá con respecto a la dinámica de la Justicia frente a los casos de corrupción? -%- Total agosto y según voto en el balotaje.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277404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2101939"/>
            <a:ext cx="7146900" cy="612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evalúa la gestión del Gobierno nacional en su conjunto hasta este momento? -%- Total agosto y </a:t>
            </a:r>
            <a:r>
              <a:rPr lang="es-ES" sz="2000" b="1" dirty="0"/>
              <a:t>s</a:t>
            </a:r>
            <a:r>
              <a:rPr lang="es-ES" sz="2000" b="1" dirty="0" smtClean="0"/>
              <a:t>egún voto en el balotaje</a:t>
            </a:r>
            <a:endParaRPr lang="es-ES" sz="20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Gestión del Gobierno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" y="974076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grieta explica la percepción de la gestión del Gobierno, siendo positiva para los votantes de Cambiemos y adversa para los del Frente para la Victoria.</a:t>
            </a:r>
            <a:endParaRPr lang="es-AR" sz="18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8662976"/>
              </p:ext>
            </p:extLst>
          </p:nvPr>
        </p:nvGraphicFramePr>
        <p:xfrm>
          <a:off x="1666892" y="2886945"/>
          <a:ext cx="7331776" cy="197725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3479776"/>
                <a:gridCol w="972000"/>
                <a:gridCol w="1512000"/>
                <a:gridCol w="1368000"/>
              </a:tblGrid>
              <a:tr h="576012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Votó a </a:t>
                      </a:r>
                      <a:endParaRPr lang="es-ES" sz="1800" b="1" dirty="0" smtClean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Cambiemos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Votó </a:t>
                      </a:r>
                      <a:endParaRPr lang="es-ES" sz="1800" b="1" dirty="0" smtClean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al </a:t>
                      </a: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FPV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Times New Roman"/>
                          <a:cs typeface="Arial"/>
                        </a:rPr>
                        <a:t>Buena (incluye muy buena y buena)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52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Times New Roman"/>
                          <a:cs typeface="Arial"/>
                        </a:rPr>
                        <a:t>Mala (incluye mala y muy mala)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46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Times New Roman"/>
                          <a:cs typeface="Arial"/>
                        </a:rPr>
                        <a:t>No responde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0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702500"/>
            <a:ext cx="1069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smtClean="0"/>
              <a:t>Durante los últimos cuatro meses, inflación e inseguridad se han mantenido como los principales focos de preocupación de los argentinos. Durante agosto, creció la inquietud por ambos temas.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436983"/>
              </p:ext>
            </p:extLst>
          </p:nvPr>
        </p:nvGraphicFramePr>
        <p:xfrm>
          <a:off x="967508" y="2071759"/>
          <a:ext cx="8969609" cy="43923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704341"/>
                <a:gridCol w="1066317"/>
                <a:gridCol w="1066317"/>
                <a:gridCol w="1066317"/>
                <a:gridCol w="1066317"/>
              </a:tblGrid>
              <a:tr h="360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Mayo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marL="44451" marR="444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Junio</a:t>
                      </a:r>
                    </a:p>
                  </a:txBody>
                  <a:tcPr marL="44451" marR="444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Julio</a:t>
                      </a:r>
                    </a:p>
                  </a:txBody>
                  <a:tcPr marL="44451" marR="444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dirty="0" smtClean="0">
                          <a:solidFill>
                            <a:schemeClr val="bg1"/>
                          </a:solidFill>
                        </a:rPr>
                        <a:t>Agosto</a:t>
                      </a:r>
                    </a:p>
                  </a:txBody>
                  <a:tcPr marL="44451" marR="444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Inflación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Inseguridad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Aumento de luz y gas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Aumento de impuestos/presión impositiva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Bajo nivel de educación primaria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 queden sin castigar los actos de corrupción del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Gobierno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anterior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 corrupción del gobierno anterior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Otros aumentos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 no se pueda detener la violencia contra las mujeres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Posible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corrupción del gobierno actual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1534621"/>
            <a:ext cx="4626620" cy="643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Los 10 temas que más preocupan. 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R. Múltiple </a:t>
            </a:r>
            <a:r>
              <a:rPr lang="es-ES" sz="2000" b="1" dirty="0" smtClean="0"/>
              <a:t>-%- Mayo, junio, julio y agosto</a:t>
            </a:r>
            <a:endParaRPr lang="es-ES" sz="20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Gestión del Gobierno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2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" y="631149"/>
            <a:ext cx="10693399" cy="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mitad expresa que habrá estabilidad cambiaria en el corto plazo. 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Un 60% de los votantes del FPV manifiestan que habrá en mayor o en menor medida, un salto devaluatorio en la moneda local.</a:t>
            </a:r>
            <a:endParaRPr lang="es-AR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/>
              <a:t>Expectativas con respecto al dólar</a:t>
            </a:r>
            <a:endParaRPr lang="es-ES" sz="28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1740212" y="2855811"/>
          <a:ext cx="7416000" cy="2952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3672000"/>
                <a:gridCol w="900000"/>
                <a:gridCol w="1476000"/>
                <a:gridCol w="1368000"/>
              </a:tblGrid>
              <a:tr h="64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Voto a 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Votó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Se</a:t>
                      </a:r>
                      <a:r>
                        <a:rPr lang="es-ES" sz="1800" b="0" i="0" u="none" strike="noStrike" baseline="0" dirty="0" smtClean="0">
                          <a:latin typeface="+mn-lt"/>
                        </a:rPr>
                        <a:t> ubicará entre los $16 a $17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Se mantendrá en torno a los $18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Se</a:t>
                      </a:r>
                      <a:r>
                        <a:rPr lang="es-ES" sz="1800" b="0" i="0" u="none" strike="noStrike" baseline="0" dirty="0" smtClean="0">
                          <a:latin typeface="+mn-lt"/>
                        </a:rPr>
                        <a:t> ubicará entre los $18 a $19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Se ubicará</a:t>
                      </a:r>
                      <a:r>
                        <a:rPr lang="es-ES" sz="1800" b="0" i="0" u="none" strike="noStrike" baseline="0" dirty="0" smtClean="0">
                          <a:latin typeface="+mn-lt"/>
                        </a:rPr>
                        <a:t> por encima de los $19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PNC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704761"/>
            <a:ext cx="6696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¿Qué cree que sucederá con el dólar durante los próximos dos meses? -%- Total agosto y según voto en el balotaje.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4107763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2928348"/>
              </p:ext>
            </p:extLst>
          </p:nvPr>
        </p:nvGraphicFramePr>
        <p:xfrm>
          <a:off x="1761376" y="2708749"/>
          <a:ext cx="7763650" cy="32606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916000"/>
                <a:gridCol w="803930"/>
                <a:gridCol w="803930"/>
                <a:gridCol w="803930"/>
                <a:gridCol w="803930"/>
                <a:gridCol w="803930"/>
                <a:gridCol w="828000"/>
              </a:tblGrid>
              <a:tr h="601795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Marzo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Abril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Mayo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Junio</a:t>
                      </a:r>
                      <a:endParaRPr lang="es-ES" sz="1800" b="1" kern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Julio</a:t>
                      </a:r>
                      <a:endParaRPr lang="es-ES" sz="1800" b="1" kern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Agosto</a:t>
                      </a:r>
                      <a:endParaRPr lang="es-ES" sz="1800" b="1" kern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Salir/salir más de vacaciones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Comprar/cambiar la vivienda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Terminar con las deudas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Comprar/cambiar el auto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19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Poder comprar/comprar más la indumentaria que le gusta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</a:t>
                      </a:r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Ninguno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es-E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es-E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s-E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s-E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s-E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s-E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7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812039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AR" sz="1800" dirty="0" smtClean="0"/>
              <a:t>6 de cada 10 consultados mencionan proyectos que implican erogación de dinero.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Se mantienen las expectativas en relación a los créditos hipotecarios. </a:t>
            </a:r>
          </a:p>
        </p:txBody>
      </p:sp>
      <p:sp>
        <p:nvSpPr>
          <p:cNvPr id="12" name="7 Marcador de número de diapositiva"/>
          <p:cNvSpPr txBox="1">
            <a:spLocks/>
          </p:cNvSpPr>
          <p:nvPr/>
        </p:nvSpPr>
        <p:spPr>
          <a:xfrm>
            <a:off x="9908266" y="180231"/>
            <a:ext cx="810196" cy="401637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es-AR"/>
            </a:defPPr>
            <a:lvl1pPr marL="0" algn="ctr" defTabSz="1042320" rtl="0" eaLnBrk="1" latinLnBrk="0" hangingPunct="1"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1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32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48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64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79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9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12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27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AA32B2-76B9-4B07-9B6B-DB4CCB5882FA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18</a:t>
            </a:fld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1896783"/>
            <a:ext cx="6984000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¿Considera que podrá realizar alguno de estos proyectos en este año? R. Múltiple -%- Marzo, abril, mayo, junio, julio y agosto</a:t>
            </a:r>
            <a:endParaRPr lang="es-ES" sz="2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72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4512" y="706054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</a:t>
            </a:r>
            <a:r>
              <a:rPr lang="es-AR" sz="1800" dirty="0"/>
              <a:t>identidad </a:t>
            </a:r>
            <a:r>
              <a:rPr lang="es-AR" sz="1800" dirty="0" smtClean="0"/>
              <a:t>partidaria influye sobre la mención de proyectos que involucren dinero. 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Manifiestan tener más proyectos en el Córdoba (62%) con respecto a PBA (58%) y CABA (52%).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1714816"/>
            <a:ext cx="7614952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¿Considera que podrá realizar alguno de estos proyectos en este año?</a:t>
            </a:r>
          </a:p>
          <a:p>
            <a:r>
              <a:rPr lang="es-ES" sz="2000" b="1" dirty="0" smtClean="0"/>
              <a:t>R. Múltiple -%- Agosto, según voto en el balotaje y zona.</a:t>
            </a:r>
            <a:endParaRPr lang="es-ES" sz="20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522839"/>
              </p:ext>
            </p:extLst>
          </p:nvPr>
        </p:nvGraphicFramePr>
        <p:xfrm>
          <a:off x="481432" y="2484355"/>
          <a:ext cx="9786432" cy="362089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3132000"/>
                <a:gridCol w="966432"/>
                <a:gridCol w="1332000"/>
                <a:gridCol w="1332000"/>
                <a:gridCol w="1008000"/>
                <a:gridCol w="1008000"/>
                <a:gridCol w="1008000"/>
              </a:tblGrid>
              <a:tr h="288000">
                <a:tc rowSpan="2"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451" marR="4445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Voto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Zona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Votó a Cambiemos</a:t>
                      </a:r>
                      <a:endParaRPr lang="es-A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Votó 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PBA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CABA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CBA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35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Salir/salir más de vacaciones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Comprar/cambiar la vivienda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Terminar con las deudas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Comprar/cambiar el auto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libri"/>
                          <a:ea typeface="Calibri"/>
                          <a:cs typeface="Arial"/>
                        </a:rPr>
                        <a:t>Comprar/comprar </a:t>
                      </a: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más la indumentaria que le gusta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Arial"/>
                        </a:rPr>
                        <a:t>Ninguno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s-E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s-AR" sz="18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s-AR" sz="18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s-AR" sz="18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38</a:t>
                      </a:r>
                      <a:endParaRPr lang="es-AR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897">
                <a:tc gridSpan="7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Proyectos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5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30031" y="0"/>
            <a:ext cx="10693400" cy="2092721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algn="ctr" defTabSz="1041217"/>
            <a:r>
              <a:rPr lang="es-ES" sz="6600" b="1" i="1" dirty="0">
                <a:solidFill>
                  <a:srgbClr val="339966"/>
                </a:solidFill>
                <a:latin typeface="Calibri"/>
              </a:rPr>
              <a:t>HUMOR SOCIAL Y POLÍTICO</a:t>
            </a:r>
          </a:p>
          <a:p>
            <a:pPr algn="ctr" defTabSz="1041217"/>
            <a:r>
              <a:rPr lang="es-ES" sz="3200" b="1" i="1" dirty="0" smtClean="0">
                <a:latin typeface="Calibri"/>
              </a:rPr>
              <a:t>Las PASO, un punto de inflexión en el humor social: Cambio favorable de percepción </a:t>
            </a:r>
            <a:r>
              <a:rPr lang="es-ES" sz="3200" b="1" i="1" smtClean="0">
                <a:latin typeface="Calibri"/>
              </a:rPr>
              <a:t>y </a:t>
            </a:r>
            <a:r>
              <a:rPr lang="es-ES" sz="3200" b="1" i="1" smtClean="0">
                <a:latin typeface="Calibri"/>
              </a:rPr>
              <a:t>expectativas</a:t>
            </a:r>
            <a:endParaRPr lang="es-ES" sz="3200" b="1" i="1" dirty="0" smtClean="0">
              <a:latin typeface="Calibri"/>
            </a:endParaRP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2294578" y="2628503"/>
            <a:ext cx="8092682" cy="3816424"/>
          </a:xfrm>
          <a:prstGeom prst="wedgeRectCallout">
            <a:avLst>
              <a:gd name="adj1" fmla="val -53237"/>
              <a:gd name="adj2" fmla="val -19009"/>
            </a:avLst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round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2000" b="1" dirty="0" smtClean="0"/>
              <a:t>El resultado de las PASO produjo un cambio  en el humor social.</a:t>
            </a:r>
          </a:p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2000" b="1" dirty="0"/>
              <a:t>Mejora </a:t>
            </a:r>
            <a:r>
              <a:rPr lang="es-ES" sz="2000" b="1" dirty="0" smtClean="0"/>
              <a:t>la </a:t>
            </a:r>
            <a:r>
              <a:rPr lang="es-ES" sz="2000" b="1" dirty="0"/>
              <a:t>percepción </a:t>
            </a:r>
            <a:r>
              <a:rPr lang="es-ES" sz="2000" b="1" dirty="0" smtClean="0"/>
              <a:t>económica</a:t>
            </a:r>
            <a:r>
              <a:rPr lang="es-ES" sz="2000" b="1" dirty="0"/>
              <a:t>, tanto presente como futura.</a:t>
            </a:r>
          </a:p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2000" b="1" dirty="0"/>
              <a:t>Mejora la </a:t>
            </a:r>
            <a:r>
              <a:rPr lang="es-ES" sz="2000" b="1" dirty="0" smtClean="0"/>
              <a:t>opinión sobre </a:t>
            </a:r>
            <a:r>
              <a:rPr lang="es-ES" sz="2000" b="1" dirty="0"/>
              <a:t>la gestión del Gobierno.</a:t>
            </a:r>
          </a:p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2000" b="1" dirty="0" smtClean="0"/>
              <a:t>El oficialismo mostró un resultado superior al esperado tanto por sus propios votantes como por la oposición.</a:t>
            </a:r>
          </a:p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2000" b="1" dirty="0" smtClean="0"/>
              <a:t>Mientras </a:t>
            </a:r>
            <a:r>
              <a:rPr lang="es-ES" sz="2000" b="1" dirty="0" err="1" smtClean="0"/>
              <a:t>Bullrich</a:t>
            </a:r>
            <a:r>
              <a:rPr lang="es-ES" sz="2000" b="1" dirty="0" smtClean="0"/>
              <a:t> y CFK retendrían casi la totalidad de sus votantes, </a:t>
            </a:r>
            <a:r>
              <a:rPr lang="es-ES" sz="2000" b="1" dirty="0" err="1" smtClean="0"/>
              <a:t>Massa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Randazzo</a:t>
            </a:r>
            <a:r>
              <a:rPr lang="es-ES" sz="2000" b="1" dirty="0" smtClean="0"/>
              <a:t> y </a:t>
            </a:r>
            <a:r>
              <a:rPr lang="es-ES" sz="2000" b="1" dirty="0" err="1" smtClean="0"/>
              <a:t>Pitrola</a:t>
            </a:r>
            <a:r>
              <a:rPr lang="es-ES" sz="2000" b="1" dirty="0" smtClean="0"/>
              <a:t> podrían perder hasta la mitad de sus adeptos.</a:t>
            </a:r>
          </a:p>
          <a:p>
            <a:pPr marL="342900" indent="-342900" algn="just" defTabSz="914239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s-ES" sz="2000" b="1" dirty="0" smtClean="0"/>
              <a:t>Se incrementa la imagen positiva de los candidatos de Cambiemos y disminuye relativamente la de la oposición.</a:t>
            </a:r>
          </a:p>
        </p:txBody>
      </p:sp>
      <p:pic>
        <p:nvPicPr>
          <p:cNvPr id="1031" name="Picture 7" descr="Resultado de imagen para mapa argentin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47" y="1749893"/>
            <a:ext cx="2333625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929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253051"/>
            <a:ext cx="7380000" cy="540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¿Qué imagen tiene de los siguientes líderes políticos? </a:t>
            </a:r>
          </a:p>
          <a:p>
            <a:r>
              <a:rPr lang="es-ES" sz="2000" b="1" dirty="0" smtClean="0"/>
              <a:t>-% Imagen Positiva- Total julio (pre-PASO) y Total agosto (post-PASO)</a:t>
            </a:r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 y posicionamiento de dirigentes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2770144" y="1983381"/>
          <a:ext cx="5544000" cy="457729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3024000"/>
                <a:gridCol w="1260000"/>
                <a:gridCol w="1260000"/>
              </a:tblGrid>
              <a:tr h="288032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Pre-PASO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Post-PASO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María Eugenia Vidal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55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Elisa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Carrió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52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Mauricio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Macri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47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Esteban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Bullrich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38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Horacio Rodríguez Larreta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35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Ernesto Sanz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39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Gabriela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Michetti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37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Juan Manuel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Urtubey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33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Margarita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Stolbizer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36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Martín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Lousteau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36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Florencio Randazzo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34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Cristina Fernández de Kirchner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33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Daniel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Scioli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Sergio Massa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</a:t>
                      </a:r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gridSpan="3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" y="513000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s-E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Las PASO dejan como resultado, un incremento en la valoración positiva de todos los dirigentes del oficialismo. 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 err="1" smtClean="0">
                <a:latin typeface="Calibri" pitchFamily="34" charset="0"/>
                <a:cs typeface="Times New Roman" pitchFamily="18" charset="0"/>
              </a:rPr>
              <a:t>Urtubey</a:t>
            </a:r>
            <a:r>
              <a:rPr lang="es-ES" sz="1800" dirty="0" smtClean="0">
                <a:latin typeface="Calibri" pitchFamily="34" charset="0"/>
                <a:cs typeface="Times New Roman" pitchFamily="18" charset="0"/>
              </a:rPr>
              <a:t> es el único referente de la oposición que presenta mejoras.</a:t>
            </a:r>
            <a:endParaRPr lang="es-ES" sz="1800" dirty="0">
              <a:latin typeface="Arial" pitchFamily="34" charset="0"/>
            </a:endParaRPr>
          </a:p>
        </p:txBody>
      </p:sp>
      <p:sp>
        <p:nvSpPr>
          <p:cNvPr id="7" name="6 Flecha arriba"/>
          <p:cNvSpPr/>
          <p:nvPr/>
        </p:nvSpPr>
        <p:spPr>
          <a:xfrm>
            <a:off x="7968016" y="2311443"/>
            <a:ext cx="216000" cy="216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8" name="7 Flecha arriba"/>
          <p:cNvSpPr/>
          <p:nvPr/>
        </p:nvSpPr>
        <p:spPr>
          <a:xfrm>
            <a:off x="7966914" y="2599475"/>
            <a:ext cx="216000" cy="216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9" name="8 Flecha arriba"/>
          <p:cNvSpPr/>
          <p:nvPr/>
        </p:nvSpPr>
        <p:spPr>
          <a:xfrm>
            <a:off x="7966914" y="2882501"/>
            <a:ext cx="216000" cy="216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0" name="9 Flecha arriba"/>
          <p:cNvSpPr/>
          <p:nvPr/>
        </p:nvSpPr>
        <p:spPr>
          <a:xfrm>
            <a:off x="7966914" y="3165527"/>
            <a:ext cx="216000" cy="216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1" name="10 Flecha arriba"/>
          <p:cNvSpPr/>
          <p:nvPr/>
        </p:nvSpPr>
        <p:spPr>
          <a:xfrm>
            <a:off x="7966914" y="3448553"/>
            <a:ext cx="216000" cy="216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2" name="11 Flecha arriba"/>
          <p:cNvSpPr/>
          <p:nvPr/>
        </p:nvSpPr>
        <p:spPr>
          <a:xfrm>
            <a:off x="7966914" y="4011169"/>
            <a:ext cx="216000" cy="216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3" name="12 Flecha arriba"/>
          <p:cNvSpPr/>
          <p:nvPr/>
        </p:nvSpPr>
        <p:spPr>
          <a:xfrm>
            <a:off x="7966914" y="4294195"/>
            <a:ext cx="216000" cy="216000"/>
          </a:xfrm>
          <a:prstGeom prst="upArrow">
            <a:avLst/>
          </a:prstGeom>
          <a:solidFill>
            <a:srgbClr val="19694B"/>
          </a:solidFill>
          <a:ln>
            <a:solidFill>
              <a:srgbClr val="19694B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4" name="13 Flecha arriba"/>
          <p:cNvSpPr/>
          <p:nvPr/>
        </p:nvSpPr>
        <p:spPr>
          <a:xfrm rot="10800000">
            <a:off x="7966914" y="4601747"/>
            <a:ext cx="216000" cy="216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5" name="14 Flecha arriba"/>
          <p:cNvSpPr/>
          <p:nvPr/>
        </p:nvSpPr>
        <p:spPr>
          <a:xfrm rot="10800000">
            <a:off x="7966914" y="4889217"/>
            <a:ext cx="216000" cy="216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6" name="15 Flecha arriba"/>
          <p:cNvSpPr/>
          <p:nvPr/>
        </p:nvSpPr>
        <p:spPr>
          <a:xfrm rot="10800000">
            <a:off x="7966914" y="5162735"/>
            <a:ext cx="216000" cy="216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7" name="16 Flecha arriba"/>
          <p:cNvSpPr/>
          <p:nvPr/>
        </p:nvSpPr>
        <p:spPr>
          <a:xfrm rot="10800000">
            <a:off x="7966914" y="5460275"/>
            <a:ext cx="216000" cy="216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8" name="17 Flecha arriba"/>
          <p:cNvSpPr/>
          <p:nvPr/>
        </p:nvSpPr>
        <p:spPr>
          <a:xfrm rot="10800000">
            <a:off x="7966914" y="5728787"/>
            <a:ext cx="216000" cy="216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19" name="18 Flecha arriba"/>
          <p:cNvSpPr/>
          <p:nvPr/>
        </p:nvSpPr>
        <p:spPr>
          <a:xfrm rot="10800000">
            <a:off x="7966914" y="6011813"/>
            <a:ext cx="216000" cy="216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ts val="5000"/>
              </a:lnSpc>
              <a:buClr>
                <a:srgbClr val="339966"/>
              </a:buClr>
            </a:pPr>
            <a:endParaRPr lang="es-ES" sz="3200" cap="small" dirty="0" smtClean="0"/>
          </a:p>
        </p:txBody>
      </p:sp>
      <p:sp>
        <p:nvSpPr>
          <p:cNvPr id="20" name="19 Igual que"/>
          <p:cNvSpPr/>
          <p:nvPr/>
        </p:nvSpPr>
        <p:spPr>
          <a:xfrm>
            <a:off x="7938988" y="3721323"/>
            <a:ext cx="288032" cy="288032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6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224023"/>
            <a:ext cx="7578948" cy="3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¿Qué imagen tiene de los siguientes líderes políticos? -%- Total agosto</a:t>
            </a:r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marL="0" marR="0" lvl="0" indent="0" algn="ctr" defTabSz="1042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 y posicionamiento de dirigentes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2523874" y="1939137"/>
          <a:ext cx="6382039" cy="457729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3142039"/>
                <a:gridCol w="1080000"/>
                <a:gridCol w="1080000"/>
                <a:gridCol w="1080000"/>
              </a:tblGrid>
              <a:tr h="288032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Positiva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Negativa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Balance</a:t>
                      </a:r>
                      <a:endParaRPr lang="es-AR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María Eugenia Vidal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0066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  <a:endParaRPr lang="es-ES" sz="1800" b="1" i="0" u="none" strike="noStrike" kern="1200" dirty="0">
                        <a:solidFill>
                          <a:srgbClr val="0066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Elisa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Carrió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0066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  <a:endParaRPr lang="es-ES" sz="1800" b="1" i="0" u="none" strike="noStrike" kern="1200" dirty="0">
                        <a:solidFill>
                          <a:srgbClr val="0066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Mauricio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Macri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0066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es-ES" sz="1800" b="1" i="0" u="none" strike="noStrike" kern="1200" dirty="0">
                        <a:solidFill>
                          <a:srgbClr val="0066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Esteban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Bullrich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s-ES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Horacio Rodríguez Larreta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-4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Ernesto Sanz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-6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Gabriela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Michetti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-11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Juan Manuel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Urtubey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-11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Martín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Lousteau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Florencio Randazzo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-22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Margarita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Stolbizer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-23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Cristina Fernández de Kirchner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-34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Daniel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Scioli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-59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Sergio Massa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ES" sz="18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-60</a:t>
                      </a:r>
                      <a:endParaRPr lang="es-ES" sz="1800" b="1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" y="666013"/>
            <a:ext cx="10693399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ES" sz="1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s-E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María Eugenia Vidal, Elisa </a:t>
            </a:r>
            <a:r>
              <a:rPr lang="es-ES" sz="1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Carrió</a:t>
            </a:r>
            <a:r>
              <a:rPr lang="es-E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 Mauricio </a:t>
            </a:r>
            <a:r>
              <a:rPr lang="es-ES" sz="1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Macri</a:t>
            </a:r>
            <a:r>
              <a:rPr lang="es-E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siguen siendo los políticos con mayor imagen positiva.</a:t>
            </a:r>
            <a:endParaRPr lang="es-E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2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1793" y="1142375"/>
            <a:ext cx="7572428" cy="23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ea typeface="Times New Roman" pitchFamily="18" charset="0"/>
                <a:cs typeface="Times New Roman" pitchFamily="18" charset="0"/>
              </a:rPr>
              <a:t>Sobre </a:t>
            </a:r>
            <a:r>
              <a:rPr lang="es-ES" sz="1800" b="1" dirty="0" err="1">
                <a:ea typeface="Times New Roman" pitchFamily="18" charset="0"/>
                <a:cs typeface="Times New Roman" pitchFamily="18" charset="0"/>
              </a:rPr>
              <a:t>D’Alessio</a:t>
            </a:r>
            <a:r>
              <a:rPr lang="es-ES" sz="1800" b="1" dirty="0">
                <a:ea typeface="Times New Roman" pitchFamily="18" charset="0"/>
                <a:cs typeface="Times New Roman" pitchFamily="18" charset="0"/>
              </a:rPr>
              <a:t> IROL</a:t>
            </a:r>
            <a:r>
              <a:rPr lang="es-ES" sz="1800" dirty="0">
                <a:ea typeface="Times New Roman" pitchFamily="18" charset="0"/>
                <a:cs typeface="Times New Roman" pitchFamily="18" charset="0"/>
              </a:rPr>
              <a:t>: empresa argentina dedicada a investigaciones de mercado y asesoramiento en estrategia, comunicación y marketing tanto en América Latina como para el mercado hispano en los EE.UU., con más de 30 años de presencia nacional e internacional. IRAM e </a:t>
            </a:r>
            <a:r>
              <a:rPr lang="es-ES" sz="1800" dirty="0" err="1">
                <a:ea typeface="Times New Roman" pitchFamily="18" charset="0"/>
                <a:cs typeface="Times New Roman" pitchFamily="18" charset="0"/>
              </a:rPr>
              <a:t>IQNet</a:t>
            </a:r>
            <a:r>
              <a:rPr lang="es-ES" sz="1800" dirty="0">
                <a:ea typeface="Times New Roman" pitchFamily="18" charset="0"/>
                <a:cs typeface="Times New Roman" pitchFamily="18" charset="0"/>
              </a:rPr>
              <a:t> le otorgaron la certificación ISO 9001:2000 por su Gestión de la Calidad en el Desarrollo del Procedimiento de Investigación. </a:t>
            </a:r>
            <a:endParaRPr lang="es-ES" sz="1800" dirty="0" smtClean="0">
              <a:ea typeface="Times New Roman" pitchFamily="18" charset="0"/>
              <a:cs typeface="Times New Roman" pitchFamily="18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endParaRPr lang="es-ES" sz="1800" dirty="0"/>
          </a:p>
          <a:p>
            <a:pPr algn="just" defTabSz="9142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ea typeface="Times New Roman" pitchFamily="18" charset="0"/>
                <a:cs typeface="Times New Roman" pitchFamily="18" charset="0"/>
              </a:rPr>
              <a:t>www.dalessio.com.ar I     </a:t>
            </a:r>
            <a:r>
              <a:rPr lang="en-US" sz="1800" dirty="0" err="1">
                <a:ea typeface="Times New Roman" pitchFamily="18" charset="0"/>
                <a:cs typeface="Times New Roman" pitchFamily="18" charset="0"/>
              </a:rPr>
              <a:t>D’Alessio</a:t>
            </a:r>
            <a:r>
              <a:rPr lang="en-US" sz="1800" dirty="0">
                <a:ea typeface="Times New Roman" pitchFamily="18" charset="0"/>
                <a:cs typeface="Times New Roman" pitchFamily="18" charset="0"/>
              </a:rPr>
              <a:t> IROL |     @</a:t>
            </a:r>
            <a:r>
              <a:rPr lang="en-US" sz="1800" dirty="0" err="1">
                <a:ea typeface="Times New Roman" pitchFamily="18" charset="0"/>
                <a:cs typeface="Times New Roman" pitchFamily="18" charset="0"/>
              </a:rPr>
              <a:t>dalessioIROL</a:t>
            </a:r>
            <a:r>
              <a:rPr lang="en-US" sz="1800" dirty="0">
                <a:ea typeface="Times New Roman" pitchFamily="18" charset="0"/>
                <a:cs typeface="Times New Roman" pitchFamily="18" charset="0"/>
              </a:rPr>
              <a:t> |     </a:t>
            </a:r>
            <a:r>
              <a:rPr lang="en-US" sz="1800" dirty="0" err="1">
                <a:ea typeface="Times New Roman" pitchFamily="18" charset="0"/>
                <a:cs typeface="Times New Roman" pitchFamily="18" charset="0"/>
              </a:rPr>
              <a:t>D’Alessio</a:t>
            </a:r>
            <a:r>
              <a:rPr lang="en-US" sz="1800" dirty="0">
                <a:ea typeface="Times New Roman" pitchFamily="18" charset="0"/>
                <a:cs typeface="Times New Roman" pitchFamily="18" charset="0"/>
              </a:rPr>
              <a:t> IROL</a:t>
            </a:r>
            <a:endParaRPr lang="en-US" dirty="0"/>
          </a:p>
        </p:txBody>
      </p:sp>
      <p:pic>
        <p:nvPicPr>
          <p:cNvPr id="2051" name="Imagen 1" descr="faceboo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685" y="3132559"/>
            <a:ext cx="216000" cy="216000"/>
          </a:xfrm>
          <a:prstGeom prst="rect">
            <a:avLst/>
          </a:prstGeom>
          <a:noFill/>
        </p:spPr>
      </p:pic>
      <p:pic>
        <p:nvPicPr>
          <p:cNvPr id="2050" name="Imagen 2" descr="twitte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197" y="3134245"/>
            <a:ext cx="216000" cy="216000"/>
          </a:xfrm>
          <a:prstGeom prst="rect">
            <a:avLst/>
          </a:prstGeom>
          <a:noFill/>
        </p:spPr>
      </p:pic>
      <p:pic>
        <p:nvPicPr>
          <p:cNvPr id="2049" name="irc_ilrp_mut" descr="https://encrypted-tbn2.gstatic.com/images?q=tbn:ANd9GcSaR1HrB0FuOLEiUexTdkv-IBlfyaUId2fwegUNNZUQ_pIz1r6trByI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6833" y="3134245"/>
            <a:ext cx="216000" cy="216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0859"/>
            <a:ext cx="184698" cy="41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Imagen 31" descr="IRAM-IQNET"/>
          <p:cNvPicPr>
            <a:picLocks noChangeAspect="1" noChangeArrowheads="1"/>
          </p:cNvPicPr>
          <p:nvPr/>
        </p:nvPicPr>
        <p:blipFill>
          <a:blip r:embed="rId5" cstate="print"/>
          <a:srcRect l="4167" t="6505" r="2975" b="11382"/>
          <a:stretch>
            <a:fillRect/>
          </a:stretch>
        </p:blipFill>
        <p:spPr bwMode="auto">
          <a:xfrm>
            <a:off x="8275658" y="1383363"/>
            <a:ext cx="1204913" cy="77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631792" y="3898529"/>
            <a:ext cx="7500990" cy="203130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es-ES" sz="1800" b="1" dirty="0">
                <a:ea typeface="Times New Roman" pitchFamily="18" charset="0"/>
                <a:cs typeface="Times New Roman" pitchFamily="18" charset="0"/>
              </a:rPr>
              <a:t>Sobre </a:t>
            </a:r>
            <a:r>
              <a:rPr lang="es-ES" sz="1800" b="1" dirty="0" err="1">
                <a:ea typeface="Times New Roman" pitchFamily="18" charset="0"/>
                <a:cs typeface="Times New Roman" pitchFamily="18" charset="0"/>
              </a:rPr>
              <a:t>Berensztein</a:t>
            </a:r>
            <a:r>
              <a:rPr lang="es-ES" sz="1800" b="1" dirty="0">
                <a:ea typeface="Times New Roman" pitchFamily="18" charset="0"/>
                <a:cs typeface="Times New Roman" pitchFamily="18" charset="0"/>
              </a:rPr>
              <a:t>®: </a:t>
            </a:r>
            <a:r>
              <a:rPr lang="es-ES" sz="1800" dirty="0">
                <a:ea typeface="Times New Roman" pitchFamily="18" charset="0"/>
                <a:cs typeface="Times New Roman" pitchFamily="18" charset="0"/>
              </a:rPr>
              <a:t>consultora argentina de análisis político estratégico que provee una mirada externa e independiente para comprender las dinámicas sociales y predecir su impacto en la vida de las personas y de las empresas. Nuestros servicios profesionales están concebidos como un insumo clave para la toma de decisiones de líderes y organizaciones </a:t>
            </a:r>
          </a:p>
          <a:p>
            <a:endParaRPr lang="es-ES" sz="1800" dirty="0"/>
          </a:p>
          <a:p>
            <a:r>
              <a:rPr lang="en-US" sz="1800" dirty="0"/>
              <a:t>www.berensztein.com I     </a:t>
            </a:r>
            <a:r>
              <a:rPr lang="en-US" sz="1800" dirty="0" err="1"/>
              <a:t>Berensztein</a:t>
            </a:r>
            <a:r>
              <a:rPr lang="en-US" sz="1800" dirty="0"/>
              <a:t>® I     @</a:t>
            </a:r>
            <a:r>
              <a:rPr lang="en-US" sz="1800" dirty="0" err="1"/>
              <a:t>Berensztein</a:t>
            </a:r>
            <a:r>
              <a:rPr lang="en-US" sz="1800" dirty="0"/>
              <a:t>® I     @</a:t>
            </a:r>
            <a:r>
              <a:rPr lang="en-US" sz="1800" dirty="0" err="1"/>
              <a:t>sberensztein</a:t>
            </a:r>
            <a:endParaRPr lang="es-ES" sz="1800" dirty="0"/>
          </a:p>
        </p:txBody>
      </p:sp>
      <p:pic>
        <p:nvPicPr>
          <p:cNvPr id="14" name="irc_ilrp_mut" descr="https://encrypted-tbn2.gstatic.com/images?q=tbn:ANd9GcSaR1HrB0FuOLEiUexTdkv-IBlfyaUId2fwegUNNZUQ_pIz1r6trByI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709" y="5580831"/>
            <a:ext cx="216000" cy="216000"/>
          </a:xfrm>
          <a:prstGeom prst="rect">
            <a:avLst/>
          </a:prstGeom>
          <a:noFill/>
        </p:spPr>
      </p:pic>
      <p:pic>
        <p:nvPicPr>
          <p:cNvPr id="15" name="Imagen 2" descr="twitte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45" y="5580831"/>
            <a:ext cx="216000" cy="216000"/>
          </a:xfrm>
          <a:prstGeom prst="rect">
            <a:avLst/>
          </a:prstGeom>
          <a:noFill/>
        </p:spPr>
      </p:pic>
      <p:pic>
        <p:nvPicPr>
          <p:cNvPr id="16" name="Imagen 1" descr="faceboo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809" y="5650583"/>
            <a:ext cx="216000" cy="216000"/>
          </a:xfrm>
          <a:prstGeom prst="rect">
            <a:avLst/>
          </a:prstGeom>
          <a:noFill/>
        </p:spPr>
      </p:pic>
      <p:sp>
        <p:nvSpPr>
          <p:cNvPr id="17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764773" y="-53234"/>
            <a:ext cx="810196" cy="401637"/>
          </a:xfrm>
        </p:spPr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30"/>
          <p:cNvSpPr>
            <a:spLocks noChangeArrowheads="1"/>
          </p:cNvSpPr>
          <p:nvPr/>
        </p:nvSpPr>
        <p:spPr bwMode="auto">
          <a:xfrm>
            <a:off x="346040" y="2494748"/>
            <a:ext cx="10001320" cy="17859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round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algn="ctr" defTabSz="914239" fontAlgn="base">
              <a:spcBef>
                <a:spcPct val="0"/>
              </a:spcBef>
              <a:spcAft>
                <a:spcPts val="1000"/>
              </a:spcAft>
            </a:pPr>
            <a:r>
              <a:rPr lang="es-ES" sz="2900" b="1" dirty="0"/>
              <a:t>Datos correspondientes a la medición de </a:t>
            </a:r>
            <a:r>
              <a:rPr lang="es-ES" sz="2900" b="1" dirty="0" smtClean="0"/>
              <a:t>agosto </a:t>
            </a:r>
            <a:r>
              <a:rPr lang="es-ES" sz="2900" b="1" dirty="0"/>
              <a:t>realizada en forma online </a:t>
            </a:r>
            <a:r>
              <a:rPr lang="es-ES" sz="2900" b="1" dirty="0" smtClean="0"/>
              <a:t>a 1.818 encuestados, </a:t>
            </a:r>
            <a:r>
              <a:rPr lang="es-ES" sz="2900" b="1" dirty="0"/>
              <a:t>mayores de 18 años, de todo el país</a:t>
            </a:r>
            <a:r>
              <a:rPr lang="es-ES" sz="2400" b="1" dirty="0"/>
              <a:t>.</a:t>
            </a:r>
            <a:endParaRPr lang="es-ES" sz="3700" dirty="0"/>
          </a:p>
        </p:txBody>
      </p:sp>
      <p:sp>
        <p:nvSpPr>
          <p:cNvPr id="7" name="7 Marcador de número de diapositiva"/>
          <p:cNvSpPr txBox="1">
            <a:spLocks/>
          </p:cNvSpPr>
          <p:nvPr/>
        </p:nvSpPr>
        <p:spPr>
          <a:xfrm>
            <a:off x="9908266" y="180231"/>
            <a:ext cx="810196" cy="401637"/>
          </a:xfrm>
          <a:prstGeom prst="rect">
            <a:avLst/>
          </a:prstGeom>
        </p:spPr>
        <p:txBody>
          <a:bodyPr/>
          <a:lstStyle>
            <a:defPPr>
              <a:defRPr lang="es-AR"/>
            </a:defPPr>
            <a:lvl1pPr marL="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1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32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48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64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79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960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121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279" algn="l" defTabSz="104232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AA32B2-76B9-4B07-9B6B-DB4CCB5882FA}" type="slidenum">
              <a:rPr lang="es-ES" sz="1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3</a:t>
            </a:fld>
            <a:endParaRPr lang="es-E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122793"/>
            <a:ext cx="10693400" cy="777518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>
                <a:latin typeface="+mj-lt"/>
                <a:ea typeface="+mj-ea"/>
                <a:cs typeface="+mj-cs"/>
              </a:rPr>
              <a:t>Ficha técnica</a:t>
            </a:r>
          </a:p>
        </p:txBody>
      </p:sp>
    </p:spTree>
    <p:extLst>
      <p:ext uri="{BB962C8B-B14F-4D97-AF65-F5344CB8AC3E}">
        <p14:creationId xmlns:p14="http://schemas.microsoft.com/office/powerpoint/2010/main" xmlns="" val="74407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987" y="1404367"/>
            <a:ext cx="9623425" cy="49911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008080"/>
                </a:solidFill>
                <a:hlinkClick r:id="rId2" action="ppaction://hlinksldjump"/>
              </a:rPr>
              <a:t>Percepción de la performance electoral</a:t>
            </a:r>
            <a:endParaRPr lang="es-ES" sz="2000" b="1" dirty="0" smtClean="0">
              <a:solidFill>
                <a:srgbClr val="00808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008080"/>
                </a:solidFill>
                <a:hlinkClick r:id="rId3" action="ppaction://hlinksldjump"/>
              </a:rPr>
              <a:t>Situación económica </a:t>
            </a:r>
            <a:endParaRPr lang="es-ES" sz="2000" b="1" dirty="0" smtClean="0">
              <a:solidFill>
                <a:srgbClr val="008080"/>
              </a:solidFill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008080"/>
                </a:solidFill>
                <a:hlinkClick r:id="rId4" action="ppaction://hlinksldjump"/>
              </a:rPr>
              <a:t>Gestión del Gobierno</a:t>
            </a:r>
            <a:endParaRPr lang="es-ES" sz="2000" b="1" dirty="0" smtClean="0">
              <a:solidFill>
                <a:srgbClr val="00808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>
                <a:solidFill>
                  <a:srgbClr val="008080"/>
                </a:solidFill>
                <a:hlinkClick r:id="rId5" action="ppaction://hlinksldjump"/>
              </a:rPr>
              <a:t>Dinámica de la Justicia frente a las causas de corrupción</a:t>
            </a:r>
            <a:endParaRPr lang="es-ES" sz="2000" b="1" dirty="0">
              <a:solidFill>
                <a:srgbClr val="008080"/>
              </a:solidFill>
              <a:hlinkClick r:id="" action="ppaction://noaction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008080"/>
                </a:solidFill>
                <a:hlinkClick r:id="rId6" action="ppaction://hlinksldjump"/>
              </a:rPr>
              <a:t>Expectativas respecto al dólar</a:t>
            </a:r>
            <a:endParaRPr lang="es-ES" sz="2000" b="1" dirty="0" smtClean="0">
              <a:solidFill>
                <a:srgbClr val="00808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008080"/>
                </a:solidFill>
                <a:hlinkClick r:id="rId7" action="ppaction://hlinksldjump"/>
              </a:rPr>
              <a:t>Proyectos</a:t>
            </a:r>
            <a:endParaRPr lang="es-ES" sz="2000" b="1" dirty="0" smtClean="0">
              <a:solidFill>
                <a:srgbClr val="00808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008080"/>
                </a:solidFill>
                <a:hlinkClick r:id="rId8" action="ppaction://hlinksldjump"/>
              </a:rPr>
              <a:t>Imagen y posicionamiento de dirigentes</a:t>
            </a:r>
            <a:endParaRPr lang="es-ES" sz="2000" b="1" dirty="0" smtClean="0">
              <a:solidFill>
                <a:srgbClr val="008080"/>
              </a:solidFill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None/>
            </a:pPr>
            <a:endParaRPr lang="es-ES" sz="2000" b="1" dirty="0" smtClean="0">
              <a:solidFill>
                <a:srgbClr val="008080"/>
              </a:solidFill>
              <a:hlinkClick r:id="rId9" action="ppaction://hlinksldjump"/>
            </a:endParaRPr>
          </a:p>
          <a:p>
            <a:pPr>
              <a:buNone/>
            </a:pPr>
            <a:endParaRPr lang="es-ES" sz="2000" dirty="0" smtClean="0"/>
          </a:p>
          <a:p>
            <a:pPr lvl="0"/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-5583"/>
            <a:ext cx="10693400" cy="857250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/>
          <a:p>
            <a:pPr marL="0" marR="0" lvl="0" indent="0" algn="ctr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Índice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662863" y="7008818"/>
            <a:ext cx="2495550" cy="401637"/>
          </a:xfrm>
        </p:spPr>
        <p:txBody>
          <a:bodyPr/>
          <a:lstStyle/>
          <a:p>
            <a:fld id="{3EAA32B2-76B9-4B07-9B6B-DB4CCB5882FA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993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" y="740620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El gran ganador de la elección a nivel nacional fue el oficialismo. 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falta de una oposición unida y cohesionada en todo el país evidencia un rendimiento peor al esperado.</a:t>
            </a:r>
            <a:endParaRPr lang="es-AR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/>
              <a:t>Percepción de la performance electoral</a:t>
            </a:r>
            <a:endParaRPr lang="es-ES" sz="2800" b="1" dirty="0"/>
          </a:p>
        </p:txBody>
      </p:sp>
      <p:sp>
        <p:nvSpPr>
          <p:cNvPr id="10" name="9 Rectángulo"/>
          <p:cNvSpPr/>
          <p:nvPr/>
        </p:nvSpPr>
        <p:spPr>
          <a:xfrm>
            <a:off x="0" y="1749005"/>
            <a:ext cx="6912000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diría que fue la performance en las PASO de los espacios políticos? -%- Total agosto y según voto en el balotaje. 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369108"/>
              </p:ext>
            </p:extLst>
          </p:nvPr>
        </p:nvGraphicFramePr>
        <p:xfrm>
          <a:off x="914324" y="2811567"/>
          <a:ext cx="9036000" cy="28714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628000"/>
                <a:gridCol w="828000"/>
                <a:gridCol w="1296000"/>
                <a:gridCol w="1080000"/>
                <a:gridCol w="828000"/>
                <a:gridCol w="1296000"/>
                <a:gridCol w="1080000"/>
              </a:tblGrid>
              <a:tr h="28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Oposición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Votó a 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Votó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Votó a 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Votó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Mejor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Igual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Peor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PNC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7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06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" y="631149"/>
            <a:ext cx="10693399" cy="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fragmentación del peronismo en territorio bonaerense deja como  gran derrotado al espacio conducido por Sergio </a:t>
            </a:r>
            <a:r>
              <a:rPr lang="es-AR" sz="1800" dirty="0" err="1" smtClean="0"/>
              <a:t>Massa</a:t>
            </a:r>
            <a:r>
              <a:rPr lang="es-AR" sz="1800" dirty="0" smtClean="0"/>
              <a:t>. El gran triunfador fue Esteban </a:t>
            </a:r>
            <a:r>
              <a:rPr lang="es-AR" sz="1800" dirty="0" err="1" smtClean="0"/>
              <a:t>Bullrich</a:t>
            </a:r>
            <a:r>
              <a:rPr lang="es-AR" sz="1800" dirty="0" smtClean="0"/>
              <a:t>. 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mitad expresa que el desempeño de Cristina Fernández estuvo a la altura de lo esperado.</a:t>
            </a:r>
            <a:endParaRPr lang="es-AR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/>
              <a:t>Percepción de la performance electoral</a:t>
            </a:r>
            <a:endParaRPr lang="es-ES" sz="28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369108"/>
              </p:ext>
            </p:extLst>
          </p:nvPr>
        </p:nvGraphicFramePr>
        <p:xfrm>
          <a:off x="1445252" y="2841063"/>
          <a:ext cx="8066991" cy="2556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810991"/>
                <a:gridCol w="1368000"/>
                <a:gridCol w="1296000"/>
                <a:gridCol w="1296000"/>
                <a:gridCol w="1296000"/>
              </a:tblGrid>
              <a:tr h="64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Unidad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Ciudadana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1País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Cumplir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Mejor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Igual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Peor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PNC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749005"/>
            <a:ext cx="7992000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diría que fue la performance en las PASO de los espacios políticos? </a:t>
            </a:r>
          </a:p>
          <a:p>
            <a:r>
              <a:rPr lang="es-ES" sz="2000" b="1" dirty="0" smtClean="0"/>
              <a:t>-%- Total agosto. Base: Provincia de Buenos Aires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75506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" y="631149"/>
            <a:ext cx="10693399" cy="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expectativa con respecto a la performance del candidato social-demócrata no se vio traducida finalmente en los resultados. Mala incursión también para el candidato de 1País.</a:t>
            </a:r>
          </a:p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La performance de </a:t>
            </a:r>
            <a:r>
              <a:rPr lang="es-AR" sz="1800" dirty="0" err="1" smtClean="0"/>
              <a:t>Filmus</a:t>
            </a:r>
            <a:r>
              <a:rPr lang="es-AR" sz="1800" dirty="0" smtClean="0"/>
              <a:t> se mantuvo dentro de los parámetros históricos.</a:t>
            </a:r>
            <a:endParaRPr lang="es-AR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/>
              <a:t>Percepción de la performance electoral</a:t>
            </a:r>
            <a:endParaRPr lang="es-ES" sz="28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369108"/>
              </p:ext>
            </p:extLst>
          </p:nvPr>
        </p:nvGraphicFramePr>
        <p:xfrm>
          <a:off x="1445252" y="2841063"/>
          <a:ext cx="8066991" cy="2556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810991"/>
                <a:gridCol w="1368000"/>
                <a:gridCol w="1296000"/>
                <a:gridCol w="1296000"/>
                <a:gridCol w="1296000"/>
              </a:tblGrid>
              <a:tr h="64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Vamos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Juntos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Unidad Porteña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1País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Evolución Ciudadana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Mejor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Igual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Peor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PNC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5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749005"/>
            <a:ext cx="7992000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diría que fue la performance en las PASO de los espacios políticos? </a:t>
            </a:r>
          </a:p>
          <a:p>
            <a:r>
              <a:rPr lang="es-ES" sz="2000" b="1" dirty="0" smtClean="0"/>
              <a:t>-%- Total Agosto. Base: Ciudad de Buenos Aires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75506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" y="740620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Notable desempeño de Héctor </a:t>
            </a:r>
            <a:r>
              <a:rPr lang="es-AR" sz="1800" dirty="0" err="1" smtClean="0"/>
              <a:t>Baldassi</a:t>
            </a:r>
            <a:r>
              <a:rPr lang="es-AR" sz="1800" dirty="0" smtClean="0"/>
              <a:t>, dejando como principal y único derrotado al delfín del peronismo oficialista, conducido actualmente por Juan </a:t>
            </a:r>
            <a:r>
              <a:rPr lang="es-AR" sz="1800" dirty="0" err="1" smtClean="0"/>
              <a:t>Schiaretti</a:t>
            </a:r>
            <a:r>
              <a:rPr lang="es-AR" sz="1800" dirty="0" smtClean="0"/>
              <a:t>.</a:t>
            </a:r>
            <a:endParaRPr lang="es-AR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/>
              <a:t>Percepción de la performance electoral</a:t>
            </a:r>
            <a:endParaRPr lang="es-ES" sz="28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369108"/>
              </p:ext>
            </p:extLst>
          </p:nvPr>
        </p:nvGraphicFramePr>
        <p:xfrm>
          <a:off x="1445252" y="2841063"/>
          <a:ext cx="7454991" cy="2556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810991"/>
                <a:gridCol w="1440000"/>
                <a:gridCol w="1512000"/>
                <a:gridCol w="1692000"/>
              </a:tblGrid>
              <a:tr h="64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Unión por Córdoba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Frente Córdoba Ciudadana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Mejor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Igual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Peor de lo que esperaba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PNC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4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749005"/>
            <a:ext cx="7992000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¿Cómo diría que fue la performance en las PASO de los espacios políticos? </a:t>
            </a:r>
          </a:p>
          <a:p>
            <a:r>
              <a:rPr lang="es-ES" sz="2000" b="1" dirty="0" smtClean="0"/>
              <a:t>-%- Total Agosto. Base: Provincia de Córdoba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75506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32B2-76B9-4B07-9B6B-DB4CCB5882FA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" y="740620"/>
            <a:ext cx="10693399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es-AR" sz="1800" dirty="0" smtClean="0"/>
              <a:t>Los resultados de la elección dejan configurado un escenario con un Gobierno nacional fortalecido y gran poder de fuego de cara a los comicios de octubre.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-92667"/>
            <a:ext cx="10693400" cy="857250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dirty="0" smtClean="0"/>
              <a:t>Impacto de la elección</a:t>
            </a:r>
            <a:endParaRPr lang="es-ES" sz="28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9922577"/>
              </p:ext>
            </p:extLst>
          </p:nvPr>
        </p:nvGraphicFramePr>
        <p:xfrm>
          <a:off x="979868" y="2814937"/>
          <a:ext cx="8928000" cy="319579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520000"/>
                <a:gridCol w="828000"/>
                <a:gridCol w="1296000"/>
                <a:gridCol w="1080000"/>
                <a:gridCol w="828000"/>
                <a:gridCol w="1296000"/>
                <a:gridCol w="1080000"/>
              </a:tblGrid>
              <a:tr h="28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Elección PBA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Elección nacional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108000" algn="ctr" fontAlgn="b"/>
                      <a:endParaRPr lang="es-ES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Voto a 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Votó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Voto a Cambiemos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Votó</a:t>
                      </a: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 FPV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94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Fortalecerán</a:t>
                      </a:r>
                      <a:r>
                        <a:rPr lang="es-ES" sz="1800" b="0" i="0" u="none" strike="noStrike" baseline="0" dirty="0" smtClean="0">
                          <a:latin typeface="+mn-lt"/>
                        </a:rPr>
                        <a:t> al Gobierno nacional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Debilitarán</a:t>
                      </a:r>
                      <a:r>
                        <a:rPr lang="es-ES" sz="1800" b="0" i="0" u="none" strike="noStrike" baseline="0" dirty="0" smtClean="0">
                          <a:latin typeface="+mn-lt"/>
                        </a:rPr>
                        <a:t> al Gobierno nacional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No tendrán</a:t>
                      </a:r>
                      <a:r>
                        <a:rPr lang="es-ES" sz="1800" b="0" i="0" u="none" strike="noStrike" baseline="0" dirty="0" smtClean="0">
                          <a:latin typeface="+mn-lt"/>
                        </a:rPr>
                        <a:t> ningún efecto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latin typeface="+mn-lt"/>
                        </a:rPr>
                        <a:t>PNC</a:t>
                      </a:r>
                      <a:endParaRPr lang="es-ES" sz="18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 gridSpan="7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Fuente: D’Alessio IROL/ Berensztein®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0" y="1676903"/>
            <a:ext cx="8659068" cy="86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¿</a:t>
            </a:r>
            <a:r>
              <a:rPr lang="es-ES" sz="2000" b="1" dirty="0"/>
              <a:t>C</a:t>
            </a:r>
            <a:r>
              <a:rPr lang="es-ES" sz="2000" b="1" dirty="0" smtClean="0"/>
              <a:t>onsidera que los resultados de la provincia de Buenos Aires fortalecerán o debilitarán al Gobierno nacional de cara a las elecciones </a:t>
            </a:r>
            <a:r>
              <a:rPr lang="es-ES" sz="2000" b="1" dirty="0"/>
              <a:t>g</a:t>
            </a:r>
            <a:r>
              <a:rPr lang="es-ES" sz="2000" b="1" dirty="0" smtClean="0"/>
              <a:t>enerales? </a:t>
            </a:r>
          </a:p>
          <a:p>
            <a:r>
              <a:rPr lang="es-ES" sz="2000" b="1" dirty="0" smtClean="0"/>
              <a:t>¿Y los resultados a nivel </a:t>
            </a:r>
            <a:r>
              <a:rPr lang="es-ES" sz="2000" b="1" dirty="0"/>
              <a:t>n</a:t>
            </a:r>
            <a:r>
              <a:rPr lang="es-ES" sz="2000" b="1" dirty="0" smtClean="0"/>
              <a:t>acional? -%- Total agosto y según voto en el balotaje.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75506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x1- 07--Monitor_Nac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>
          <a:defRPr sz="2000" b="1" dirty="0" smtClean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2x1- 07--Monitor_Nacional</Template>
  <TotalTime>5745</TotalTime>
  <Words>2218</Words>
  <Application>Microsoft Office PowerPoint</Application>
  <PresentationFormat>Personalizado</PresentationFormat>
  <Paragraphs>613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2x1- 07--Monitor_Nacional</vt:lpstr>
      <vt:lpstr>3_Diseño personalizado</vt:lpstr>
      <vt:lpstr>1_Tema de Office</vt:lpstr>
      <vt:lpstr>4_Diseño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Josefina Llaurado</dc:creator>
  <cp:lastModifiedBy>pcasanueva</cp:lastModifiedBy>
  <cp:revision>1514</cp:revision>
  <cp:lastPrinted>2017-08-31T16:21:08Z</cp:lastPrinted>
  <dcterms:created xsi:type="dcterms:W3CDTF">2017-05-12T12:17:34Z</dcterms:created>
  <dcterms:modified xsi:type="dcterms:W3CDTF">2017-09-07T13:11:22Z</dcterms:modified>
</cp:coreProperties>
</file>